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 id="2147483722" r:id="rId6"/>
  </p:sldMasterIdLst>
  <p:notesMasterIdLst>
    <p:notesMasterId r:id="rId34"/>
  </p:notesMasterIdLst>
  <p:sldIdLst>
    <p:sldId id="383" r:id="rId7"/>
    <p:sldId id="323" r:id="rId8"/>
    <p:sldId id="380" r:id="rId9"/>
    <p:sldId id="346" r:id="rId10"/>
    <p:sldId id="361" r:id="rId11"/>
    <p:sldId id="379" r:id="rId12"/>
    <p:sldId id="377" r:id="rId13"/>
    <p:sldId id="356" r:id="rId14"/>
    <p:sldId id="317" r:id="rId15"/>
    <p:sldId id="363" r:id="rId16"/>
    <p:sldId id="369" r:id="rId17"/>
    <p:sldId id="330" r:id="rId18"/>
    <p:sldId id="374" r:id="rId19"/>
    <p:sldId id="359" r:id="rId20"/>
    <p:sldId id="375" r:id="rId21"/>
    <p:sldId id="387" r:id="rId22"/>
    <p:sldId id="372" r:id="rId23"/>
    <p:sldId id="373" r:id="rId24"/>
    <p:sldId id="292" r:id="rId25"/>
    <p:sldId id="329" r:id="rId26"/>
    <p:sldId id="362" r:id="rId27"/>
    <p:sldId id="366" r:id="rId28"/>
    <p:sldId id="367" r:id="rId29"/>
    <p:sldId id="368" r:id="rId30"/>
    <p:sldId id="371" r:id="rId31"/>
    <p:sldId id="370" r:id="rId32"/>
    <p:sldId id="38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BD4"/>
    <a:srgbClr val="546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77691" autoAdjust="0"/>
  </p:normalViewPr>
  <p:slideViewPr>
    <p:cSldViewPr snapToGrid="0">
      <p:cViewPr varScale="1">
        <p:scale>
          <a:sx n="66" d="100"/>
          <a:sy n="66" d="100"/>
        </p:scale>
        <p:origin x="1332" y="34"/>
      </p:cViewPr>
      <p:guideLst/>
    </p:cSldViewPr>
  </p:slideViewPr>
  <p:notesTextViewPr>
    <p:cViewPr>
      <p:scale>
        <a:sx n="1" d="1"/>
        <a:sy n="1" d="1"/>
      </p:scale>
      <p:origin x="0" y="0"/>
    </p:cViewPr>
  </p:notesTextViewPr>
  <p:sorterViewPr>
    <p:cViewPr varScale="1">
      <p:scale>
        <a:sx n="100" d="100"/>
        <a:sy n="100" d="100"/>
      </p:scale>
      <p:origin x="0" y="-45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1</a:t>
            </a:fld>
            <a:endParaRPr kumimoji="0" lang="en-US" sz="1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33396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 initial meetings to determine correct direction. </a:t>
            </a:r>
          </a:p>
          <a:p>
            <a:endParaRPr lang="en-US" sz="2000" dirty="0">
              <a:solidFill>
                <a:schemeClr val="tx1"/>
              </a:solidFill>
            </a:endParaRPr>
          </a:p>
          <a:p>
            <a:r>
              <a:rPr lang="en-US" sz="2000" dirty="0">
                <a:solidFill>
                  <a:schemeClr val="tx1"/>
                </a:solidFill>
              </a:rPr>
              <a:t>Verify that the collaborative problem-solving approach of an ADS is the best engagement option.</a:t>
            </a:r>
          </a:p>
          <a:p>
            <a:pPr lvl="1" defTabSz="932472" fontAlgn="base">
              <a:lnSpc>
                <a:spcPct val="90000"/>
              </a:lnSpc>
              <a:spcBef>
                <a:spcPct val="0"/>
              </a:spcBef>
              <a:spcAft>
                <a:spcPct val="0"/>
              </a:spcAft>
            </a:pP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a:p>
            <a:pPr marL="1257300" lvl="2" indent="-342900" defTabSz="932472" fontAlgn="base">
              <a:lnSpc>
                <a:spcPct val="90000"/>
              </a:lnSpc>
              <a:spcBef>
                <a:spcPct val="0"/>
              </a:spcBef>
              <a:spcAft>
                <a:spcPct val="0"/>
              </a:spcAft>
              <a:buFont typeface="Arial" panose="020B0604020202020204" pitchFamily="34" charset="0"/>
              <a:buChar char="•"/>
            </a:pPr>
            <a:r>
              <a:rPr lang="en-US" sz="2000" dirty="0">
                <a:solidFill>
                  <a:schemeClr val="tx1"/>
                </a:solidFill>
                <a:latin typeface="Segoe UI"/>
                <a:ea typeface="Segoe UI" pitchFamily="34" charset="0"/>
                <a:cs typeface="Segoe UI" pitchFamily="34" charset="0"/>
              </a:rPr>
              <a:t>A product </a:t>
            </a:r>
            <a:r>
              <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briefing or demonstration is better for information on our systems.</a:t>
            </a:r>
          </a:p>
          <a:p>
            <a:pPr marL="1257300" lvl="2" indent="-342900" defTabSz="932472" fontAlgn="base">
              <a:lnSpc>
                <a:spcPct val="90000"/>
              </a:lnSpc>
              <a:spcBef>
                <a:spcPct val="0"/>
              </a:spcBef>
              <a:spcAft>
                <a:spcPct val="0"/>
              </a:spcAft>
              <a:buFont typeface="Arial" panose="020B0604020202020204" pitchFamily="34" charset="0"/>
              <a:buChar char="•"/>
            </a:pPr>
            <a:r>
              <a:rPr lang="en-US" sz="2000" dirty="0">
                <a:solidFill>
                  <a:schemeClr val="tx1"/>
                </a:solidFill>
                <a:latin typeface="Segoe UI"/>
                <a:ea typeface="Segoe UI" pitchFamily="34" charset="0"/>
                <a:cs typeface="Segoe UI" pitchFamily="34" charset="0"/>
              </a:rPr>
              <a:t>Hands-on labs or trainings are better for providing experience with our systems.</a:t>
            </a: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a:p>
            <a:endParaRPr lang="en-US" dirty="0"/>
          </a:p>
          <a:p>
            <a:pPr marL="0" indent="0">
              <a:buNone/>
            </a:pPr>
            <a:r>
              <a:rPr lang="en-US" sz="2000" dirty="0"/>
              <a:t>Prepare a meeting agenda. Include:</a:t>
            </a:r>
          </a:p>
          <a:p>
            <a:pPr marL="171450" indent="-171450">
              <a:buFont typeface="Arial" panose="020B0604020202020204" pitchFamily="34" charset="0"/>
              <a:buChar char="•"/>
            </a:pPr>
            <a:r>
              <a:rPr lang="en-US" sz="1200" dirty="0"/>
              <a:t>Opportunity goals, objectives, and scope </a:t>
            </a:r>
          </a:p>
          <a:p>
            <a:pPr marL="171450" indent="-171450">
              <a:buFont typeface="Arial" panose="020B0604020202020204" pitchFamily="34" charset="0"/>
              <a:buChar char="•"/>
            </a:pPr>
            <a:r>
              <a:rPr lang="en-US" sz="1200" dirty="0"/>
              <a:t>General outline of the existing system</a:t>
            </a:r>
          </a:p>
          <a:p>
            <a:pPr marL="171450" indent="-171450">
              <a:buFont typeface="Arial" panose="020B0604020202020204" pitchFamily="34" charset="0"/>
              <a:buChar char="•"/>
            </a:pPr>
            <a:r>
              <a:rPr lang="en-US" sz="1200" dirty="0"/>
              <a:t>Agenda </a:t>
            </a:r>
          </a:p>
          <a:p>
            <a:pPr marL="171450" indent="-171450">
              <a:buFont typeface="Arial" panose="020B0604020202020204" pitchFamily="34" charset="0"/>
              <a:buChar char="•"/>
            </a:pPr>
            <a:r>
              <a:rPr lang="en-US" sz="1200" dirty="0"/>
              <a:t>Location (not customer site if possible) </a:t>
            </a:r>
          </a:p>
          <a:p>
            <a:endParaRPr lang="en-US" dirty="0"/>
          </a:p>
          <a:p>
            <a:pPr marL="0" indent="0">
              <a:buNone/>
            </a:pPr>
            <a:r>
              <a:rPr lang="en-US" sz="2000" dirty="0"/>
              <a:t>Verify that you have the appropriate guest list for the engagement.</a:t>
            </a:r>
          </a:p>
          <a:p>
            <a:pPr marL="171450" indent="-171450">
              <a:buFont typeface="Arial" panose="020B0604020202020204" pitchFamily="34" charset="0"/>
              <a:buChar char="•"/>
            </a:pPr>
            <a:r>
              <a:rPr lang="en-US" sz="1200" b="1" dirty="0"/>
              <a:t>Customer attendees: </a:t>
            </a:r>
            <a:r>
              <a:rPr lang="en-US" sz="1200" dirty="0"/>
              <a:t>(decision makers): Sponsor, Business representative(s), Project manager, Technical representative(s) (depending on project: Advisors/partners, Architecture, Development, Infrastructure, Operations, Security)</a:t>
            </a:r>
          </a:p>
          <a:p>
            <a:pPr marL="171450" indent="-171450">
              <a:buFont typeface="Arial" panose="020B0604020202020204" pitchFamily="34" charset="0"/>
              <a:buChar char="•"/>
            </a:pPr>
            <a:r>
              <a:rPr lang="en-US" sz="1200" b="1" dirty="0"/>
              <a:t>Microsoft attendees: </a:t>
            </a:r>
            <a:r>
              <a:rPr lang="en-US" sz="1200" dirty="0"/>
              <a:t>Architect (facilitates session), SMEs (depending on project), Account team</a:t>
            </a:r>
          </a:p>
          <a:p>
            <a:endParaRPr lang="en-US" sz="1200" dirty="0"/>
          </a:p>
          <a:p>
            <a:endParaRPr lang="en-US" sz="1200" dirty="0"/>
          </a:p>
          <a:p>
            <a:r>
              <a:rPr lang="en-US" sz="1200" dirty="0"/>
              <a:t>Develop a plan and meeting agenda.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Create a technical solution proposal based on reference architectures.</a:t>
            </a:r>
          </a:p>
          <a:p>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2006598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Whiteboards and Surface Hub support the type of collaboration you’ll need for a successful ADS. </a:t>
            </a:r>
            <a:br>
              <a:rPr lang="en-US" sz="1200" dirty="0">
                <a:latin typeface="+mn-lt"/>
              </a:rPr>
            </a:br>
            <a:endParaRPr lang="en-US" sz="1200" dirty="0">
              <a:latin typeface="+mn-lt"/>
            </a:endParaRPr>
          </a:p>
          <a:p>
            <a:r>
              <a:rPr lang="en-US" sz="1200" dirty="0">
                <a:latin typeface="+mn-lt"/>
              </a:rPr>
              <a:t>Focus on your stakeholders, use the whiteboard as a tool for recording ideas, and get approval at each step before moving forward. </a:t>
            </a:r>
          </a:p>
          <a:p>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1. Project goal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Write down the project goal to help focus everyone to the desired outcomes. </a:t>
            </a:r>
          </a:p>
          <a:p>
            <a:r>
              <a:rPr lang="en-US" sz="1200" b="1" i="0" u="none" strike="noStrike" kern="1200" baseline="0" dirty="0">
                <a:solidFill>
                  <a:schemeClr val="tx1"/>
                </a:solidFill>
                <a:latin typeface="+mn-lt"/>
                <a:ea typeface="+mn-ea"/>
                <a:cs typeface="+mn-cs"/>
              </a:rPr>
              <a:t>2. Requirements and concerns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Begin with the items you’ve listed from the pre-call. Make sure that everyone gets a chance to be heard. Write down names next to each person’s requirements or concerns. </a:t>
            </a:r>
          </a:p>
          <a:p>
            <a:r>
              <a:rPr lang="en-US" sz="1200" b="1" i="0" u="none" strike="noStrike" kern="1200" baseline="0" dirty="0">
                <a:solidFill>
                  <a:schemeClr val="tx1"/>
                </a:solidFill>
                <a:latin typeface="+mn-lt"/>
                <a:ea typeface="+mn-ea"/>
                <a:cs typeface="+mn-cs"/>
              </a:rPr>
              <a:t>3. Parking lot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Acknowledge out-of-scope items. Help people set these concerns aside for later and focus back on the topic at hand. </a:t>
            </a:r>
          </a:p>
          <a:p>
            <a:r>
              <a:rPr lang="en-US" sz="1200" b="1" i="0" u="none" strike="noStrike" kern="1200" baseline="0" dirty="0">
                <a:solidFill>
                  <a:schemeClr val="tx1"/>
                </a:solidFill>
                <a:latin typeface="+mn-lt"/>
                <a:ea typeface="+mn-ea"/>
                <a:cs typeface="+mn-cs"/>
              </a:rPr>
              <a:t>4. Current state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Diagram the current state and ownership in black. The customer may help diagram this on the whiteboard. Be careful with technical depth. Focus on the system details that affect the ADS outcomes.</a:t>
            </a:r>
          </a:p>
          <a:p>
            <a:r>
              <a:rPr lang="en-US" sz="1200" b="1" i="0" u="none" strike="noStrike" kern="1200" baseline="0" dirty="0">
                <a:solidFill>
                  <a:schemeClr val="tx1"/>
                </a:solidFill>
                <a:latin typeface="+mn-lt"/>
                <a:ea typeface="+mn-ea"/>
                <a:cs typeface="+mn-cs"/>
              </a:rPr>
              <a:t>5. Future vision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Capture a high-level view of what the customer really wants in green before diving into technologies. Help customers envision the potential opportunities with Microsoft technologies. </a:t>
            </a:r>
          </a:p>
          <a:p>
            <a:r>
              <a:rPr lang="en-US" sz="1200" b="1" i="0" u="none" strike="noStrike" kern="1200" baseline="0" dirty="0">
                <a:solidFill>
                  <a:schemeClr val="tx1"/>
                </a:solidFill>
                <a:latin typeface="+mn-lt"/>
                <a:ea typeface="+mn-ea"/>
                <a:cs typeface="+mn-cs"/>
              </a:rPr>
              <a:t>6. Implementation plan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Break the plan into clear steps so the customer can track the project schedule and budget flexibility. </a:t>
            </a:r>
          </a:p>
          <a:p>
            <a:r>
              <a:rPr lang="en-US" sz="1200" b="1" i="0" u="none" strike="noStrike" kern="1200" baseline="0" dirty="0">
                <a:solidFill>
                  <a:schemeClr val="tx1"/>
                </a:solidFill>
                <a:latin typeface="+mn-lt"/>
                <a:ea typeface="+mn-ea"/>
                <a:cs typeface="+mn-cs"/>
              </a:rPr>
              <a:t>7. Next steps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Assign immediate action items during the meeting.</a:t>
            </a:r>
          </a:p>
          <a:p>
            <a:r>
              <a:rPr lang="en-US" sz="1200" b="1" i="0" u="none" strike="noStrike" kern="1200" baseline="0" dirty="0">
                <a:solidFill>
                  <a:schemeClr val="tx1"/>
                </a:solidFill>
                <a:latin typeface="+mn-lt"/>
                <a:ea typeface="+mn-ea"/>
                <a:cs typeface="+mn-cs"/>
              </a:rPr>
              <a:t>8. Wrap-up</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Verify with all stakeholders that their requirements and concerns have been sufficiently addressed with the solution and plan. Close with agreement on the next steps.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22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latin typeface="+mn-lt"/>
                <a:ea typeface="+mn-ea"/>
                <a:cs typeface="+mn-cs"/>
              </a:rPr>
              <a:t>During the ADS, you and your customer planned a high-level architecture and conceptual design for a solution that addresses their organization’s business goals and technical requirements. </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293864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2">
                    <a:lumMod val="50000"/>
                  </a:schemeClr>
                </a:solidFill>
                <a:latin typeface="Segoe UI Light"/>
              </a:rPr>
              <a:t>Microsoft has made available icon libraries for PowerPoint (as PNG files) and Visio that simplify creating great diagrams using standardized icons for Azure services. </a:t>
            </a:r>
          </a:p>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07581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44443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19</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91683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20</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3011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 This could be information might be handed to you by others in the pipeline such as an SSP (solutions sales professional), or possibly account executive</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3658816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3927088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2283902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2612773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2744963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27</a:t>
            </a:fld>
            <a:endParaRPr lang="en-US" dirty="0"/>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39321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230419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discuss mastery of an Architecture Design Session, let’s first define what an ADS is. </a:t>
            </a:r>
          </a:p>
          <a:p>
            <a:endParaRPr lang="en-US" dirty="0"/>
          </a:p>
          <a:p>
            <a:r>
              <a:rPr lang="en-US" dirty="0"/>
              <a:t>[Read definition on slide.]</a:t>
            </a:r>
          </a:p>
          <a:p>
            <a:endParaRPr lang="en-US" dirty="0"/>
          </a:p>
          <a:p>
            <a:pPr lvl="1" defTabSz="932472" fontAlgn="base">
              <a:lnSpc>
                <a:spcPct val="90000"/>
              </a:lnSpc>
              <a:spcBef>
                <a:spcPct val="0"/>
              </a:spcBef>
              <a:spcAft>
                <a:spcPct val="0"/>
              </a:spcAft>
            </a:pPr>
            <a:r>
              <a:rPr lang="en-US" sz="2000" dirty="0">
                <a:solidFill>
                  <a:schemeClr val="tx1"/>
                </a:solidFill>
              </a:rPr>
              <a:t>There are alternatives to the collaborative problem-solving approach of an ADS – before committing to an ADS you should be sure an ADS is the best engagement option.</a:t>
            </a:r>
          </a:p>
          <a:p>
            <a:pPr lvl="1" defTabSz="932472" fontAlgn="base">
              <a:lnSpc>
                <a:spcPct val="90000"/>
              </a:lnSpc>
              <a:spcBef>
                <a:spcPct val="0"/>
              </a:spcBef>
              <a:spcAft>
                <a:spcPct val="0"/>
              </a:spcAft>
            </a:pP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a:p>
            <a:pPr marL="1257300" lvl="2" indent="-342900" defTabSz="932472" fontAlgn="base">
              <a:lnSpc>
                <a:spcPct val="90000"/>
              </a:lnSpc>
              <a:spcBef>
                <a:spcPct val="0"/>
              </a:spcBef>
              <a:spcAft>
                <a:spcPct val="0"/>
              </a:spcAft>
              <a:buFont typeface="Arial" panose="020B0604020202020204" pitchFamily="34" charset="0"/>
              <a:buChar char="•"/>
            </a:pPr>
            <a:r>
              <a:rPr lang="en-US" sz="2000" dirty="0">
                <a:solidFill>
                  <a:schemeClr val="tx1"/>
                </a:solidFill>
                <a:latin typeface="Segoe UI"/>
                <a:ea typeface="Segoe UI" pitchFamily="34" charset="0"/>
                <a:cs typeface="Segoe UI" pitchFamily="34" charset="0"/>
              </a:rPr>
              <a:t>A </a:t>
            </a:r>
            <a:r>
              <a:rPr lang="en-US" sz="2000" b="1" dirty="0">
                <a:solidFill>
                  <a:schemeClr val="tx1"/>
                </a:solidFill>
                <a:latin typeface="Segoe UI"/>
                <a:ea typeface="Segoe UI" pitchFamily="34" charset="0"/>
                <a:cs typeface="Segoe UI" pitchFamily="34" charset="0"/>
              </a:rPr>
              <a:t>product </a:t>
            </a:r>
            <a:r>
              <a:rPr kumimoji="0" lang="en-US" sz="20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briefing </a:t>
            </a:r>
            <a:r>
              <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or demonstration is better for information on Microsoft services and offerings.</a:t>
            </a:r>
          </a:p>
          <a:p>
            <a:pPr marL="1257300" lvl="2" indent="-342900" defTabSz="932472" fontAlgn="base">
              <a:lnSpc>
                <a:spcPct val="90000"/>
              </a:lnSpc>
              <a:spcBef>
                <a:spcPct val="0"/>
              </a:spcBef>
              <a:spcAft>
                <a:spcPct val="0"/>
              </a:spcAft>
              <a:buFont typeface="Arial" panose="020B0604020202020204" pitchFamily="34" charset="0"/>
              <a:buChar char="•"/>
            </a:pPr>
            <a:r>
              <a:rPr lang="en-US" sz="2000" b="1" dirty="0">
                <a:solidFill>
                  <a:schemeClr val="tx1"/>
                </a:solidFill>
                <a:latin typeface="Segoe UI"/>
                <a:ea typeface="Segoe UI" pitchFamily="34" charset="0"/>
                <a:cs typeface="Segoe UI" pitchFamily="34" charset="0"/>
              </a:rPr>
              <a:t>Hands-on labs </a:t>
            </a:r>
            <a:r>
              <a:rPr lang="en-US" sz="2000" dirty="0">
                <a:solidFill>
                  <a:schemeClr val="tx1"/>
                </a:solidFill>
                <a:latin typeface="Segoe UI"/>
                <a:ea typeface="Segoe UI" pitchFamily="34" charset="0"/>
                <a:cs typeface="Segoe UI" pitchFamily="34" charset="0"/>
              </a:rPr>
              <a:t>or </a:t>
            </a:r>
            <a:r>
              <a:rPr lang="en-US" sz="2000" b="1" dirty="0">
                <a:solidFill>
                  <a:schemeClr val="tx1"/>
                </a:solidFill>
                <a:latin typeface="Segoe UI"/>
                <a:ea typeface="Segoe UI" pitchFamily="34" charset="0"/>
                <a:cs typeface="Segoe UI" pitchFamily="34" charset="0"/>
              </a:rPr>
              <a:t>trainings</a:t>
            </a:r>
            <a:r>
              <a:rPr lang="en-US" sz="2000" dirty="0">
                <a:solidFill>
                  <a:schemeClr val="tx1"/>
                </a:solidFill>
                <a:latin typeface="Segoe UI"/>
                <a:ea typeface="Segoe UI" pitchFamily="34" charset="0"/>
                <a:cs typeface="Segoe UI" pitchFamily="34" charset="0"/>
              </a:rPr>
              <a:t> are better for providing experience with our services.</a:t>
            </a: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a:p>
            <a:endParaRPr lang="en-US" dirty="0"/>
          </a:p>
          <a:p>
            <a:endParaRPr lang="en-US" dirty="0"/>
          </a:p>
          <a:p>
            <a:r>
              <a:rPr lang="en-US" dirty="0"/>
              <a:t>How many of you have delivered an ADS before? </a:t>
            </a:r>
          </a:p>
          <a:p>
            <a:endParaRPr lang="en-US" dirty="0"/>
          </a:p>
          <a:p>
            <a:r>
              <a:rPr lang="en-US" dirty="0"/>
              <a:t>How many of you have delivered an ADS and left feeling like you failed? </a:t>
            </a:r>
          </a:p>
          <a:p>
            <a:endParaRPr lang="en-US" dirty="0"/>
          </a:p>
          <a:p>
            <a:r>
              <a:rPr lang="en-US" dirty="0"/>
              <a:t>We’ve all been there before. And I’m sure we’ve all succeeded in delivering an ADS as well. </a:t>
            </a:r>
          </a:p>
          <a:p>
            <a:endParaRPr lang="en-US" dirty="0"/>
          </a:p>
          <a:p>
            <a:r>
              <a:rPr lang="en-US" dirty="0"/>
              <a:t>That’s what this session is about: helping each other navigate to success in delivering an ADS.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2058525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3483897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questions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2581419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0" dirty="0">
                <a:latin typeface="+mn-lt"/>
                <a:cs typeface="+mn-cs"/>
              </a:rPr>
              <a:t>Your ADS may involve delivering technical artifacts in addition to documentation and a detailed plan.</a:t>
            </a:r>
            <a:br>
              <a:rPr lang="en-US" sz="1200" spc="0" dirty="0">
                <a:latin typeface="+mn-lt"/>
                <a:cs typeface="+mn-cs"/>
              </a:rPr>
            </a:br>
            <a:br>
              <a:rPr lang="en-US" sz="1200" spc="0" dirty="0">
                <a:latin typeface="+mn-lt"/>
                <a:cs typeface="+mn-cs"/>
              </a:rPr>
            </a:br>
            <a:r>
              <a:rPr lang="en-US" sz="1200" spc="0" dirty="0">
                <a:latin typeface="+mn-lt"/>
                <a:cs typeface="+mn-cs"/>
              </a:rPr>
              <a:t>Building a pilot that runs in your customer’s Azure subscription is most likely your goal.</a:t>
            </a:r>
            <a:br>
              <a:rPr lang="en-US" sz="1200" spc="0" dirty="0">
                <a:latin typeface="+mn-lt"/>
                <a:cs typeface="+mn-cs"/>
              </a:rPr>
            </a:br>
            <a:br>
              <a:rPr lang="en-US" sz="1200" spc="0" dirty="0">
                <a:latin typeface="+mn-lt"/>
                <a:cs typeface="+mn-cs"/>
              </a:rPr>
            </a:br>
            <a:r>
              <a:rPr lang="en-US" sz="1200" spc="0" dirty="0">
                <a:latin typeface="+mn-lt"/>
                <a:cs typeface="+mn-cs"/>
              </a:rPr>
              <a:t>Sometimes you need to proof-out to de-risk certain aspects of the design by creating a POC. There are some benefits to doing this:</a:t>
            </a:r>
          </a:p>
          <a:p>
            <a:endParaRPr lang="en-US" sz="1200" spc="0" dirty="0">
              <a:latin typeface="+mn-lt"/>
              <a:cs typeface="+mn-cs"/>
            </a:endParaRPr>
          </a:p>
          <a:p>
            <a:pPr marL="285750" indent="-285750">
              <a:buFont typeface="Arial" panose="020B0604020202020204" pitchFamily="34" charset="0"/>
              <a:buChar char="•"/>
            </a:pPr>
            <a:r>
              <a:rPr lang="en-US" sz="1200" spc="0" dirty="0">
                <a:latin typeface="+mn-lt"/>
                <a:cs typeface="+mn-cs"/>
              </a:rPr>
              <a:t>Builds confidence</a:t>
            </a:r>
          </a:p>
          <a:p>
            <a:pPr marL="285750" indent="-285750">
              <a:buFont typeface="Arial" panose="020B0604020202020204" pitchFamily="34" charset="0"/>
              <a:buChar char="•"/>
            </a:pPr>
            <a:r>
              <a:rPr lang="en-US" sz="1200" spc="0" dirty="0">
                <a:latin typeface="+mn-lt"/>
                <a:cs typeface="+mn-cs"/>
              </a:rPr>
              <a:t>Creates trust</a:t>
            </a:r>
          </a:p>
          <a:p>
            <a:pPr marL="285750" indent="-285750">
              <a:buFont typeface="Arial" panose="020B0604020202020204" pitchFamily="34" charset="0"/>
              <a:buChar char="•"/>
            </a:pPr>
            <a:r>
              <a:rPr lang="en-US" sz="1200" spc="0" dirty="0">
                <a:latin typeface="+mn-lt"/>
                <a:cs typeface="+mn-cs"/>
              </a:rPr>
              <a:t>Ensures successful pilot</a:t>
            </a:r>
          </a:p>
          <a:p>
            <a:pPr marL="285750" indent="-285750">
              <a:buFont typeface="Arial" panose="020B0604020202020204" pitchFamily="34" charset="0"/>
              <a:buChar char="•"/>
            </a:pPr>
            <a:endParaRPr lang="en-US" sz="1200" spc="0" dirty="0">
              <a:latin typeface="+mn-lt"/>
              <a:cs typeface="+mn-cs"/>
            </a:endParaRPr>
          </a:p>
          <a:p>
            <a:r>
              <a:rPr lang="en-US" dirty="0"/>
              <a:t>As a technical seller, you'll tend to prefer pilots because they get the meter going in the customer's subscription. However, does not diminish the value of proofs of technology, as they may be created </a:t>
            </a:r>
            <a:r>
              <a:rPr lang="en-US" dirty="0" err="1"/>
              <a:t>en</a:t>
            </a:r>
            <a:r>
              <a:rPr lang="en-US" dirty="0"/>
              <a:t> route to the pilot.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a:t>
            </a:r>
            <a:r>
              <a:rPr lang="en-US" sz="1200" b="1" kern="1200" dirty="0">
                <a:solidFill>
                  <a:srgbClr val="107BD4"/>
                </a:solidFill>
                <a:latin typeface="+mn-lt"/>
                <a:ea typeface="+mn-ea"/>
                <a:cs typeface="+mn-cs"/>
              </a:rPr>
              <a:t>proof of technology </a:t>
            </a:r>
            <a:r>
              <a:rPr lang="en-US" sz="1200" kern="1200" dirty="0">
                <a:solidFill>
                  <a:schemeClr val="tx1"/>
                </a:solidFill>
                <a:latin typeface="+mn-lt"/>
                <a:ea typeface="+mn-ea"/>
                <a:cs typeface="+mn-cs"/>
              </a:rPr>
              <a:t>is meant to overcome customer objections by demonstrating the solution will solve the problem for which it is designed. Treat a </a:t>
            </a:r>
            <a:r>
              <a:rPr lang="en-US" sz="1200" kern="1200" dirty="0" err="1">
                <a:solidFill>
                  <a:schemeClr val="tx1"/>
                </a:solidFill>
                <a:latin typeface="+mn-lt"/>
                <a:ea typeface="+mn-ea"/>
                <a:cs typeface="+mn-cs"/>
              </a:rPr>
              <a:t>PoT</a:t>
            </a:r>
            <a:r>
              <a:rPr lang="en-US" sz="1200" kern="1200" dirty="0">
                <a:solidFill>
                  <a:schemeClr val="tx1"/>
                </a:solidFill>
                <a:latin typeface="+mn-lt"/>
                <a:ea typeface="+mn-ea"/>
                <a:cs typeface="+mn-cs"/>
              </a:rPr>
              <a:t> as a continuous learning and improvement process for the solution. A rapid execution tempo of the </a:t>
            </a:r>
            <a:r>
              <a:rPr lang="en-US" sz="1200" kern="1200" dirty="0" err="1">
                <a:solidFill>
                  <a:schemeClr val="tx1"/>
                </a:solidFill>
                <a:latin typeface="+mn-lt"/>
                <a:ea typeface="+mn-ea"/>
                <a:cs typeface="+mn-cs"/>
              </a:rPr>
              <a:t>PoT</a:t>
            </a:r>
            <a:r>
              <a:rPr lang="en-US" sz="1200" kern="1200" dirty="0">
                <a:solidFill>
                  <a:schemeClr val="tx1"/>
                </a:solidFill>
                <a:latin typeface="+mn-lt"/>
                <a:ea typeface="+mn-ea"/>
                <a:cs typeface="+mn-cs"/>
              </a:rPr>
              <a:t> helps validate the customer’s requirements, while giving them confidence in your ability to deliver on your promises. A successful </a:t>
            </a:r>
            <a:r>
              <a:rPr lang="en-US" sz="1200" kern="1200" dirty="0" err="1">
                <a:solidFill>
                  <a:schemeClr val="tx1"/>
                </a:solidFill>
                <a:latin typeface="+mn-lt"/>
                <a:ea typeface="+mn-ea"/>
                <a:cs typeface="+mn-cs"/>
              </a:rPr>
              <a:t>PoT</a:t>
            </a:r>
            <a:r>
              <a:rPr lang="en-US" sz="1200" kern="1200" dirty="0">
                <a:solidFill>
                  <a:schemeClr val="tx1"/>
                </a:solidFill>
                <a:latin typeface="+mn-lt"/>
                <a:ea typeface="+mn-ea"/>
                <a:cs typeface="+mn-cs"/>
              </a:rPr>
              <a:t> can serve as evidence that your practice can use for future engagements with your customer or new ones. In fact, many times the output of a </a:t>
            </a:r>
            <a:r>
              <a:rPr lang="en-US" sz="1200" kern="1200" dirty="0" err="1">
                <a:solidFill>
                  <a:schemeClr val="tx1"/>
                </a:solidFill>
                <a:latin typeface="+mn-lt"/>
                <a:ea typeface="+mn-ea"/>
                <a:cs typeface="+mn-cs"/>
              </a:rPr>
              <a:t>PoT</a:t>
            </a:r>
            <a:r>
              <a:rPr lang="en-US" sz="1200" kern="1200" dirty="0">
                <a:solidFill>
                  <a:schemeClr val="tx1"/>
                </a:solidFill>
                <a:latin typeface="+mn-lt"/>
                <a:ea typeface="+mn-ea"/>
                <a:cs typeface="+mn-cs"/>
              </a:rPr>
              <a:t> can be added to your practice’s intellectual property list for demonstrations, or used to accelerate future solutions.</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70290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322161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successfully lead an ADS, you will need significant time for planning prior to the engagement and for collaboration during the engagement.</a:t>
            </a:r>
          </a:p>
          <a:p>
            <a:r>
              <a:rPr lang="en-US" sz="1200" dirty="0"/>
              <a:t> </a:t>
            </a:r>
          </a:p>
          <a:p>
            <a:r>
              <a:rPr lang="en-US" sz="1200" dirty="0"/>
              <a:t>In the session, you will identify the opportunity and current state, whiteboard and develop possible solutions for the future state, and propose an implementation plan.</a:t>
            </a:r>
          </a:p>
          <a:p>
            <a:endParaRPr lang="en-US" sz="1200" dirty="0"/>
          </a:p>
          <a:p>
            <a:r>
              <a:rPr lang="en-US" sz="1200" dirty="0"/>
              <a:t>Delivering an ADS is one effective way to land on a shared vision and scope.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491601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9722980" y="4622275"/>
            <a:ext cx="2469020"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3" name="Picture Placeholder 13"/>
          <p:cNvSpPr>
            <a:spLocks noGrp="1"/>
          </p:cNvSpPr>
          <p:nvPr>
            <p:ph type="pic" sz="quarter" idx="15"/>
          </p:nvPr>
        </p:nvSpPr>
        <p:spPr>
          <a:xfrm>
            <a:off x="2431592"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4" name="Picture Placeholder 13"/>
          <p:cNvSpPr>
            <a:spLocks noGrp="1"/>
          </p:cNvSpPr>
          <p:nvPr>
            <p:ph type="pic" sz="quarter" idx="17"/>
          </p:nvPr>
        </p:nvSpPr>
        <p:spPr>
          <a:xfrm>
            <a:off x="0"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5" name="Picture Placeholder 13"/>
          <p:cNvSpPr>
            <a:spLocks noGrp="1"/>
          </p:cNvSpPr>
          <p:nvPr>
            <p:ph type="pic" sz="quarter" idx="18"/>
          </p:nvPr>
        </p:nvSpPr>
        <p:spPr>
          <a:xfrm>
            <a:off x="7293088"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6" name="Picture Placeholder 13"/>
          <p:cNvSpPr>
            <a:spLocks noGrp="1"/>
          </p:cNvSpPr>
          <p:nvPr>
            <p:ph type="pic" sz="quarter" idx="19"/>
          </p:nvPr>
        </p:nvSpPr>
        <p:spPr>
          <a:xfrm>
            <a:off x="4863197"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08186507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Tree>
    <p:extLst>
      <p:ext uri="{BB962C8B-B14F-4D97-AF65-F5344CB8AC3E}">
        <p14:creationId xmlns:p14="http://schemas.microsoft.com/office/powerpoint/2010/main" val="14470644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458983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9649428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dirty="0"/>
              <a:t>Section title</a:t>
            </a:r>
          </a:p>
        </p:txBody>
      </p:sp>
    </p:spTree>
    <p:extLst>
      <p:ext uri="{BB962C8B-B14F-4D97-AF65-F5344CB8AC3E}">
        <p14:creationId xmlns:p14="http://schemas.microsoft.com/office/powerpoint/2010/main" val="394893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spc="-98" dirty="0">
                <a:ln w="3175">
                  <a:noFill/>
                </a:ln>
                <a:solidFill>
                  <a:srgbClr val="FFFFFF"/>
                </a:solidFill>
                <a:latin typeface="Segoe UI" panose="020B0502040204020203" pitchFamily="34" charset="0"/>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dirty="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Tree>
    <p:extLst>
      <p:ext uri="{BB962C8B-B14F-4D97-AF65-F5344CB8AC3E}">
        <p14:creationId xmlns:p14="http://schemas.microsoft.com/office/powerpoint/2010/main" val="737402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Speaker Name</a:t>
            </a:r>
          </a:p>
          <a:p>
            <a:pPr lvl="0"/>
            <a:r>
              <a:rPr lang="en-US" dirty="0"/>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Date</a:t>
            </a:r>
          </a:p>
        </p:txBody>
      </p:sp>
      <p:sp>
        <p:nvSpPr>
          <p:cNvPr id="24" name="Text Placeholder 2"/>
          <p:cNvSpPr>
            <a:spLocks noGrp="1"/>
          </p:cNvSpPr>
          <p:nvPr userDrawn="1">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884778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Speaker Name</a:t>
            </a:r>
          </a:p>
          <a:p>
            <a:pPr lvl="0"/>
            <a:r>
              <a:rPr lang="en-US" dirty="0"/>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3384601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Speaker Name</a:t>
            </a:r>
          </a:p>
          <a:p>
            <a:pPr lvl="0"/>
            <a:r>
              <a:rPr lang="en-US" dirty="0"/>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415773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COVER">
    <p:bg>
      <p:bgPr>
        <a:solidFill>
          <a:schemeClr val="accent1"/>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Speaker Name</a:t>
            </a:r>
          </a:p>
          <a:p>
            <a:pPr lvl="0"/>
            <a:r>
              <a:rPr lang="en-US" dirty="0"/>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5243292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922102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dirty="0"/>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64249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515"/>
            <a:ext cx="5452870" cy="430887"/>
          </a:xfrm>
        </p:spPr>
        <p:txBody>
          <a:bodyPr wrap="square">
            <a:spAutoFit/>
          </a:bodyPr>
          <a:lstStyle>
            <a:lvl1pPr marL="0" indent="0">
              <a:lnSpc>
                <a:spcPct val="100000"/>
              </a:lnSpc>
              <a:buNone/>
              <a:defRPr sz="1600">
                <a:latin typeface="+mn-lt"/>
              </a:defRPr>
            </a:lvl1pPr>
            <a:lvl2pPr marL="252079" indent="0">
              <a:buNone/>
              <a:defRPr sz="1600">
                <a:latin typeface="+mn-lt"/>
              </a:defRPr>
            </a:lvl2pPr>
            <a:lvl3pPr marL="420129" indent="0">
              <a:buNone/>
              <a:defRPr sz="1600">
                <a:latin typeface="+mn-lt"/>
              </a:defRPr>
            </a:lvl3pPr>
            <a:lvl4pPr marL="588182" indent="0">
              <a:buNone/>
              <a:defRPr sz="1600">
                <a:latin typeface="+mn-lt"/>
              </a:defRPr>
            </a:lvl4pPr>
            <a:lvl5pPr marL="756235" indent="0">
              <a:buNone/>
              <a:defRPr sz="1600">
                <a:latin typeface="+mn-lt"/>
              </a:defRPr>
            </a:lvl5pPr>
          </a:lstStyle>
          <a:p>
            <a:pPr lvl="0"/>
            <a:r>
              <a:rPr lang="en-US" dirty="0"/>
              <a:t>Click to edit Master text styles</a:t>
            </a:r>
          </a:p>
        </p:txBody>
      </p:sp>
      <p:sp>
        <p:nvSpPr>
          <p:cNvPr id="6" name="Title 5"/>
          <p:cNvSpPr>
            <a:spLocks noGrp="1"/>
          </p:cNvSpPr>
          <p:nvPr>
            <p:ph type="title"/>
          </p:nvPr>
        </p:nvSpPr>
        <p:spPr>
          <a:xfrm>
            <a:off x="268929" y="291114"/>
            <a:ext cx="5453954" cy="899665"/>
          </a:xfrm>
        </p:spPr>
        <p:txBody>
          <a:bodyPr/>
          <a:lstStyle/>
          <a:p>
            <a:r>
              <a:rPr lang="en-US"/>
              <a:t>Click to edit Master title style</a:t>
            </a:r>
          </a:p>
        </p:txBody>
      </p:sp>
      <p:sp>
        <p:nvSpPr>
          <p:cNvPr id="5" name="Picture Placeholder 4"/>
          <p:cNvSpPr>
            <a:spLocks noGrp="1"/>
          </p:cNvSpPr>
          <p:nvPr>
            <p:ph type="pic" sz="quarter" idx="11"/>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22" name="Text Placeholder 2"/>
          <p:cNvSpPr>
            <a:spLocks noGrp="1"/>
          </p:cNvSpPr>
          <p:nvPr>
            <p:ph type="body" sz="quarter" idx="16" hasCustomPrompt="1"/>
          </p:nvPr>
        </p:nvSpPr>
        <p:spPr>
          <a:xfrm>
            <a:off x="427085" y="214244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94493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303470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dirty="0"/>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dirty="0"/>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dirty="0"/>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dirty="0"/>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5118461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Level 1</a:t>
            </a:r>
          </a:p>
          <a:p>
            <a:pPr lvl="0"/>
            <a:r>
              <a:rPr lang="en-US" dirty="0"/>
              <a:t>Level 2</a:t>
            </a:r>
          </a:p>
          <a:p>
            <a:pPr lvl="0"/>
            <a:r>
              <a:rPr lang="en-US" dirty="0"/>
              <a:t>Level 3</a:t>
            </a:r>
          </a:p>
          <a:p>
            <a:pPr lvl="0"/>
            <a:r>
              <a:rPr lang="en-US" dirty="0"/>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67981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1670751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4965436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4856999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1933053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Statement</a:t>
            </a:r>
          </a:p>
        </p:txBody>
      </p:sp>
    </p:spTree>
    <p:extLst>
      <p:ext uri="{BB962C8B-B14F-4D97-AF65-F5344CB8AC3E}">
        <p14:creationId xmlns:p14="http://schemas.microsoft.com/office/powerpoint/2010/main" val="3669336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Statement</a:t>
            </a:r>
          </a:p>
        </p:txBody>
      </p:sp>
    </p:spTree>
    <p:extLst>
      <p:ext uri="{BB962C8B-B14F-4D97-AF65-F5344CB8AC3E}">
        <p14:creationId xmlns:p14="http://schemas.microsoft.com/office/powerpoint/2010/main" val="194155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3"/>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Statement</a:t>
            </a:r>
          </a:p>
        </p:txBody>
      </p:sp>
    </p:spTree>
    <p:extLst>
      <p:ext uri="{BB962C8B-B14F-4D97-AF65-F5344CB8AC3E}">
        <p14:creationId xmlns:p14="http://schemas.microsoft.com/office/powerpoint/2010/main" val="2487090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Statement</a:t>
            </a:r>
          </a:p>
        </p:txBody>
      </p:sp>
    </p:spTree>
    <p:extLst>
      <p:ext uri="{BB962C8B-B14F-4D97-AF65-F5344CB8AC3E}">
        <p14:creationId xmlns:p14="http://schemas.microsoft.com/office/powerpoint/2010/main" val="2749490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33226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49115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dirty="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dirty="0"/>
              <a:t>Section title</a:t>
            </a:r>
          </a:p>
        </p:txBody>
      </p:sp>
    </p:spTree>
    <p:extLst>
      <p:ext uri="{BB962C8B-B14F-4D97-AF65-F5344CB8AC3E}">
        <p14:creationId xmlns:p14="http://schemas.microsoft.com/office/powerpoint/2010/main" val="96457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dirty="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dirty="0"/>
              <a:t>Section title</a:t>
            </a:r>
          </a:p>
        </p:txBody>
      </p:sp>
    </p:spTree>
    <p:extLst>
      <p:ext uri="{BB962C8B-B14F-4D97-AF65-F5344CB8AC3E}">
        <p14:creationId xmlns:p14="http://schemas.microsoft.com/office/powerpoint/2010/main" val="208319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dirty="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Tree>
    <p:extLst>
      <p:ext uri="{BB962C8B-B14F-4D97-AF65-F5344CB8AC3E}">
        <p14:creationId xmlns:p14="http://schemas.microsoft.com/office/powerpoint/2010/main" val="3978330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dirty="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Tree>
    <p:extLst>
      <p:ext uri="{BB962C8B-B14F-4D97-AF65-F5344CB8AC3E}">
        <p14:creationId xmlns:p14="http://schemas.microsoft.com/office/powerpoint/2010/main" val="4046370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dirty="0"/>
              <a:t>Section title</a:t>
            </a:r>
          </a:p>
        </p:txBody>
      </p:sp>
    </p:spTree>
    <p:extLst>
      <p:ext uri="{BB962C8B-B14F-4D97-AF65-F5344CB8AC3E}">
        <p14:creationId xmlns:p14="http://schemas.microsoft.com/office/powerpoint/2010/main" val="262729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dirty="0"/>
              <a:t>Section title</a:t>
            </a:r>
          </a:p>
        </p:txBody>
      </p:sp>
    </p:spTree>
    <p:extLst>
      <p:ext uri="{BB962C8B-B14F-4D97-AF65-F5344CB8AC3E}">
        <p14:creationId xmlns:p14="http://schemas.microsoft.com/office/powerpoint/2010/main" val="4101014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3"/>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dirty="0"/>
              <a:t>Section title</a:t>
            </a:r>
          </a:p>
        </p:txBody>
      </p:sp>
    </p:spTree>
    <p:extLst>
      <p:ext uri="{BB962C8B-B14F-4D97-AF65-F5344CB8AC3E}">
        <p14:creationId xmlns:p14="http://schemas.microsoft.com/office/powerpoint/2010/main" val="302223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dirty="0"/>
              <a:t>Section title</a:t>
            </a:r>
          </a:p>
        </p:txBody>
      </p:sp>
    </p:spTree>
    <p:extLst>
      <p:ext uri="{BB962C8B-B14F-4D97-AF65-F5344CB8AC3E}">
        <p14:creationId xmlns:p14="http://schemas.microsoft.com/office/powerpoint/2010/main" val="3050207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dirty="0">
                <a:gradFill>
                  <a:gsLst>
                    <a:gs pos="0">
                      <a:schemeClr val="tx1"/>
                    </a:gs>
                    <a:gs pos="100000">
                      <a:schemeClr val="tx1"/>
                    </a:gs>
                  </a:gsLst>
                  <a:lin ang="5400000" scaled="0"/>
                </a:gradFill>
                <a:cs typeface="Segoe UI" pitchFamily="34" charset="0"/>
              </a:rPr>
              <a:t>© 2017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3809809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5971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95" r:id="rId4"/>
    <p:sldLayoutId id="2147483686" r:id="rId5"/>
    <p:sldLayoutId id="2147483687" r:id="rId6"/>
    <p:sldLayoutId id="2147483689" r:id="rId7"/>
    <p:sldLayoutId id="2147483690" r:id="rId8"/>
    <p:sldLayoutId id="2147483693" r:id="rId9"/>
    <p:sldLayoutId id="2147483715" r:id="rId10"/>
    <p:sldLayoutId id="2147483716" r:id="rId11"/>
    <p:sldLayoutId id="2147483717" r:id="rId12"/>
    <p:sldLayoutId id="2147483718" r:id="rId13"/>
    <p:sldLayoutId id="2147483719" r:id="rId14"/>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796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2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dirty="0"/>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dirty="0"/>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dirty="0"/>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dirty="0"/>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dirty="0"/>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53741858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www.microsoft.com/en-us/download/details.aspx?id=4193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bit.ly/ads-pre-event-tech-delivery" TargetMode="External"/><Relationship Id="rId2" Type="http://schemas.openxmlformats.org/officeDocument/2006/relationships/hyperlink" Target="http://bit.ly/ads-pre-event-tech-selling" TargetMode="External"/><Relationship Id="rId1" Type="http://schemas.openxmlformats.org/officeDocument/2006/relationships/slideLayout" Target="../slideLayouts/slideLayout4.xml"/><Relationship Id="rId5" Type="http://schemas.openxmlformats.org/officeDocument/2006/relationships/image" Target="../media/image17.jp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Intelligent cloud ADS Challenge</a:t>
            </a:r>
          </a:p>
        </p:txBody>
      </p:sp>
      <p:sp>
        <p:nvSpPr>
          <p:cNvPr id="8" name="Text Placeholder 7"/>
          <p:cNvSpPr>
            <a:spLocks noGrp="1"/>
          </p:cNvSpPr>
          <p:nvPr>
            <p:ph type="body" sz="quarter" idx="13"/>
          </p:nvPr>
        </p:nvSpPr>
        <p:spPr>
          <a:xfrm>
            <a:off x="609982" y="1105053"/>
            <a:ext cx="10251982" cy="3725096"/>
          </a:xfrm>
        </p:spPr>
        <p:txBody>
          <a:bodyPr/>
          <a:lstStyle/>
          <a:p>
            <a:r>
              <a:rPr lang="en-US" dirty="0"/>
              <a:t>Mastering the</a:t>
            </a:r>
            <a:br>
              <a:rPr lang="en-US" dirty="0"/>
            </a:br>
            <a:r>
              <a:rPr lang="en-US" dirty="0"/>
              <a:t>Architecture Design Session (ADS)</a:t>
            </a:r>
          </a:p>
          <a:p>
            <a:endParaRPr lang="en-US" dirty="0"/>
          </a:p>
        </p:txBody>
      </p:sp>
    </p:spTree>
    <p:extLst>
      <p:ext uri="{BB962C8B-B14F-4D97-AF65-F5344CB8AC3E}">
        <p14:creationId xmlns:p14="http://schemas.microsoft.com/office/powerpoint/2010/main" val="39306678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your </a:t>
            </a:r>
            <a:r>
              <a:rPr lang="en-US" b="1" dirty="0"/>
              <a:t>proven practices </a:t>
            </a:r>
            <a:r>
              <a:rPr lang="en-US" dirty="0"/>
              <a:t>in preparing for an ADS?</a:t>
            </a:r>
          </a:p>
        </p:txBody>
      </p:sp>
      <p:pic>
        <p:nvPicPr>
          <p:cNvPr id="6" name="Picture 5">
            <a:extLst>
              <a:ext uri="{FF2B5EF4-FFF2-40B4-BE49-F238E27FC236}">
                <a16:creationId xmlns:a16="http://schemas.microsoft.com/office/drawing/2014/main" id="{3B864DFD-73DD-4C50-A0FE-B2D9B1135F8A}"/>
              </a:ext>
            </a:extLst>
          </p:cNvPr>
          <p:cNvPicPr>
            <a:picLocks noChangeAspect="1"/>
          </p:cNvPicPr>
          <p:nvPr/>
        </p:nvPicPr>
        <p:blipFill rotWithShape="1">
          <a:blip r:embed="rId3">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22925901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your </a:t>
            </a:r>
            <a:r>
              <a:rPr lang="en-US" b="1" dirty="0"/>
              <a:t>proven practices </a:t>
            </a:r>
            <a:r>
              <a:rPr lang="en-US" dirty="0"/>
              <a:t>for delivering an ADS?</a:t>
            </a:r>
          </a:p>
        </p:txBody>
      </p:sp>
      <p:pic>
        <p:nvPicPr>
          <p:cNvPr id="4" name="Picture 3">
            <a:extLst>
              <a:ext uri="{FF2B5EF4-FFF2-40B4-BE49-F238E27FC236}">
                <a16:creationId xmlns:a16="http://schemas.microsoft.com/office/drawing/2014/main" id="{3909E7B0-1E0F-46E0-9548-F163120CCCB3}"/>
              </a:ext>
            </a:extLst>
          </p:cNvPr>
          <p:cNvPicPr>
            <a:picLocks noChangeAspect="1"/>
          </p:cNvPicPr>
          <p:nvPr/>
        </p:nvPicPr>
        <p:blipFill rotWithShape="1">
          <a:blip r:embed="rId2">
            <a:extLst>
              <a:ext uri="{28A0092B-C50C-407E-A947-70E740481C1C}">
                <a14:useLocalDpi xmlns:a14="http://schemas.microsoft.com/office/drawing/2010/main" val="0"/>
              </a:ext>
            </a:extLst>
          </a:blip>
          <a:srcRect l="43782" t="4983" r="6834" b="12791"/>
          <a:stretch/>
        </p:blipFill>
        <p:spPr>
          <a:xfrm>
            <a:off x="6012205" y="0"/>
            <a:ext cx="6179795" cy="6858000"/>
          </a:xfrm>
          <a:prstGeom prst="rect">
            <a:avLst/>
          </a:prstGeom>
        </p:spPr>
      </p:pic>
    </p:spTree>
    <p:extLst>
      <p:ext uri="{BB962C8B-B14F-4D97-AF65-F5344CB8AC3E}">
        <p14:creationId xmlns:p14="http://schemas.microsoft.com/office/powerpoint/2010/main" val="3668892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B3259-8CDD-43E7-9D75-4356C30BD1DA}"/>
              </a:ext>
            </a:extLst>
          </p:cNvPr>
          <p:cNvSpPr>
            <a:spLocks noGrp="1"/>
          </p:cNvSpPr>
          <p:nvPr>
            <p:ph type="title"/>
          </p:nvPr>
        </p:nvSpPr>
        <p:spPr/>
        <p:txBody>
          <a:bodyPr/>
          <a:lstStyle/>
          <a:p>
            <a:r>
              <a:rPr lang="en-US" dirty="0"/>
              <a:t>Proven practice whiteboard layout</a:t>
            </a:r>
          </a:p>
        </p:txBody>
      </p:sp>
      <p:pic>
        <p:nvPicPr>
          <p:cNvPr id="4" name="Picture 3">
            <a:extLst>
              <a:ext uri="{FF2B5EF4-FFF2-40B4-BE49-F238E27FC236}">
                <a16:creationId xmlns:a16="http://schemas.microsoft.com/office/drawing/2014/main" id="{E690DC31-4E17-41F5-8D2F-F4EC8EBF9888}"/>
              </a:ext>
            </a:extLst>
          </p:cNvPr>
          <p:cNvPicPr>
            <a:picLocks noChangeAspect="1"/>
          </p:cNvPicPr>
          <p:nvPr/>
        </p:nvPicPr>
        <p:blipFill>
          <a:blip r:embed="rId3"/>
          <a:stretch>
            <a:fillRect/>
          </a:stretch>
        </p:blipFill>
        <p:spPr>
          <a:xfrm>
            <a:off x="552979" y="2158118"/>
            <a:ext cx="9254212" cy="4307599"/>
          </a:xfrm>
          <a:prstGeom prst="rect">
            <a:avLst/>
          </a:prstGeom>
        </p:spPr>
      </p:pic>
      <p:sp>
        <p:nvSpPr>
          <p:cNvPr id="5" name="TextBox 4">
            <a:extLst>
              <a:ext uri="{FF2B5EF4-FFF2-40B4-BE49-F238E27FC236}">
                <a16:creationId xmlns:a16="http://schemas.microsoft.com/office/drawing/2014/main" id="{A58329A9-AF26-461B-9B71-82EF5ED29736}"/>
              </a:ext>
            </a:extLst>
          </p:cNvPr>
          <p:cNvSpPr txBox="1"/>
          <p:nvPr/>
        </p:nvSpPr>
        <p:spPr>
          <a:xfrm>
            <a:off x="9538262" y="1112049"/>
            <a:ext cx="2384809" cy="332706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Project Goal</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Requirements &amp; concerns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Parking lot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Current State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Future Vision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Implementation plan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Next steps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Wrap-up</a:t>
            </a:r>
          </a:p>
        </p:txBody>
      </p:sp>
    </p:spTree>
    <p:extLst>
      <p:ext uri="{BB962C8B-B14F-4D97-AF65-F5344CB8AC3E}">
        <p14:creationId xmlns:p14="http://schemas.microsoft.com/office/powerpoint/2010/main" val="29660294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Whiteboarding Tips</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6164379" cy="4444294"/>
          </a:xfrm>
          <a:prstGeom prst="rect">
            <a:avLst/>
          </a:prstGeom>
        </p:spPr>
        <p:txBody>
          <a:bodyPr wrap="square">
            <a:spAutoFit/>
          </a:bodyPr>
          <a:lstStyle/>
          <a:p>
            <a:pPr marL="457200" indent="-457200">
              <a:spcAft>
                <a:spcPts val="600"/>
              </a:spcAft>
              <a:buClr>
                <a:srgbClr val="107BD4"/>
              </a:buClr>
              <a:buFont typeface="Wingdings" charset="2"/>
              <a:buChar char="q"/>
            </a:pPr>
            <a:r>
              <a:rPr lang="en-US" sz="2400" dirty="0">
                <a:latin typeface="+mn-lt"/>
              </a:rPr>
              <a:t>Start with a proven practice whiteboard layout.</a:t>
            </a:r>
          </a:p>
          <a:p>
            <a:pPr marL="457200" indent="-457200">
              <a:spcAft>
                <a:spcPts val="600"/>
              </a:spcAft>
              <a:buClr>
                <a:srgbClr val="107BD4"/>
              </a:buClr>
              <a:buFont typeface="Wingdings" charset="2"/>
              <a:buChar char="q"/>
            </a:pPr>
            <a:r>
              <a:rPr lang="en-US" sz="2400" dirty="0">
                <a:latin typeface="+mn-lt"/>
              </a:rPr>
              <a:t>Use standard icons from the Microsoft Cloud &amp; Enterprise symbol set.</a:t>
            </a:r>
          </a:p>
          <a:p>
            <a:pPr marL="457200" indent="-457200">
              <a:spcAft>
                <a:spcPts val="600"/>
              </a:spcAft>
              <a:buClr>
                <a:srgbClr val="107BD4"/>
              </a:buClr>
              <a:buFont typeface="Wingdings" charset="2"/>
              <a:buChar char="q"/>
            </a:pPr>
            <a:r>
              <a:rPr lang="en-US" sz="2400" dirty="0">
                <a:latin typeface="+mn-lt"/>
              </a:rPr>
              <a:t>Memorize your frequently used </a:t>
            </a:r>
            <a:br>
              <a:rPr lang="en-US" sz="2400" dirty="0">
                <a:latin typeface="+mn-lt"/>
              </a:rPr>
            </a:br>
            <a:r>
              <a:rPr lang="en-US" sz="2400" dirty="0">
                <a:latin typeface="+mn-lt"/>
              </a:rPr>
              <a:t>icons so you can sketch them </a:t>
            </a:r>
            <a:br>
              <a:rPr lang="en-US" sz="2400" dirty="0">
                <a:latin typeface="+mn-lt"/>
              </a:rPr>
            </a:br>
            <a:r>
              <a:rPr lang="en-US" sz="2400" dirty="0">
                <a:latin typeface="+mn-lt"/>
              </a:rPr>
              <a:t>quickly and be consistent.</a:t>
            </a:r>
          </a:p>
          <a:p>
            <a:pPr marL="457200" indent="-457200">
              <a:spcAft>
                <a:spcPts val="600"/>
              </a:spcAft>
              <a:buClr>
                <a:srgbClr val="107BD4"/>
              </a:buClr>
              <a:buFont typeface="Wingdings" charset="2"/>
              <a:buChar char="q"/>
            </a:pPr>
            <a:r>
              <a:rPr lang="en-US" sz="2400" dirty="0">
                <a:latin typeface="+mn-lt"/>
              </a:rPr>
              <a:t>Use the design to confirm your understanding with the customer.</a:t>
            </a:r>
          </a:p>
          <a:p>
            <a:pPr marL="457200" indent="-457200">
              <a:spcAft>
                <a:spcPts val="600"/>
              </a:spcAft>
              <a:buClr>
                <a:srgbClr val="107BD4"/>
              </a:buClr>
              <a:buFont typeface="Wingdings" charset="2"/>
              <a:buChar char="q"/>
            </a:pPr>
            <a:r>
              <a:rPr lang="en-US" sz="2400" dirty="0">
                <a:latin typeface="+mn-lt"/>
              </a:rPr>
              <a:t>Refine the whiteboard “sketch” in Visio or PowerPoint.</a:t>
            </a:r>
          </a:p>
        </p:txBody>
      </p:sp>
      <p:pic>
        <p:nvPicPr>
          <p:cNvPr id="5" name="Picture 4">
            <a:extLst>
              <a:ext uri="{FF2B5EF4-FFF2-40B4-BE49-F238E27FC236}">
                <a16:creationId xmlns:a16="http://schemas.microsoft.com/office/drawing/2014/main" id="{3B6F553C-8C91-4B2C-B89A-946FDAA529D1}"/>
              </a:ext>
            </a:extLst>
          </p:cNvPr>
          <p:cNvPicPr>
            <a:picLocks noChangeAspect="1"/>
          </p:cNvPicPr>
          <p:nvPr/>
        </p:nvPicPr>
        <p:blipFill rotWithShape="1">
          <a:blip r:embed="rId3">
            <a:extLst>
              <a:ext uri="{28A0092B-C50C-407E-A947-70E740481C1C}">
                <a14:useLocalDpi xmlns:a14="http://schemas.microsoft.com/office/drawing/2010/main" val="0"/>
              </a:ext>
            </a:extLst>
          </a:blip>
          <a:srcRect l="43782" r="-404"/>
          <a:stretch/>
        </p:blipFill>
        <p:spPr>
          <a:xfrm>
            <a:off x="7015280" y="0"/>
            <a:ext cx="5826125" cy="6858000"/>
          </a:xfrm>
          <a:prstGeom prst="rect">
            <a:avLst/>
          </a:prstGeom>
        </p:spPr>
      </p:pic>
    </p:spTree>
    <p:extLst>
      <p:ext uri="{BB962C8B-B14F-4D97-AF65-F5344CB8AC3E}">
        <p14:creationId xmlns:p14="http://schemas.microsoft.com/office/powerpoint/2010/main" val="30212338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standard icons for Azure services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52" y="1328181"/>
            <a:ext cx="6292580" cy="5022794"/>
          </a:xfrm>
          <a:prstGeom prst="rect">
            <a:avLst/>
          </a:prstGeom>
        </p:spPr>
      </p:pic>
      <p:sp>
        <p:nvSpPr>
          <p:cNvPr id="7" name="Text Placeholder 2">
            <a:extLst>
              <a:ext uri="{FF2B5EF4-FFF2-40B4-BE49-F238E27FC236}">
                <a16:creationId xmlns:a16="http://schemas.microsoft.com/office/drawing/2014/main" id="{CF0FBC2D-6BA5-407A-B9EB-754779B7DA2D}"/>
              </a:ext>
            </a:extLst>
          </p:cNvPr>
          <p:cNvSpPr txBox="1">
            <a:spLocks/>
          </p:cNvSpPr>
          <p:nvPr/>
        </p:nvSpPr>
        <p:spPr>
          <a:xfrm>
            <a:off x="7214681" y="1328181"/>
            <a:ext cx="4977319" cy="427183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latin typeface="+mn-lt"/>
              </a:rPr>
              <a:t>All icons available under the </a:t>
            </a:r>
            <a:r>
              <a:rPr lang="en-US" sz="2400" b="1" dirty="0">
                <a:latin typeface="+mn-lt"/>
              </a:rPr>
              <a:t>Symbols\</a:t>
            </a:r>
            <a:r>
              <a:rPr lang="en-US" sz="2400" b="1" dirty="0" err="1">
                <a:latin typeface="+mn-lt"/>
              </a:rPr>
              <a:t>CNE_Cloud</a:t>
            </a:r>
            <a:r>
              <a:rPr lang="en-US" sz="2400" b="1" dirty="0">
                <a:latin typeface="+mn-lt"/>
              </a:rPr>
              <a:t> </a:t>
            </a:r>
            <a:r>
              <a:rPr lang="en-US" sz="2400" dirty="0">
                <a:latin typeface="+mn-lt"/>
              </a:rPr>
              <a:t>folder.</a:t>
            </a:r>
          </a:p>
          <a:p>
            <a:pPr marL="0" indent="0">
              <a:buNone/>
            </a:pPr>
            <a:endParaRPr lang="en-US" sz="2400" dirty="0">
              <a:latin typeface="+mn-lt"/>
            </a:endParaRPr>
          </a:p>
          <a:p>
            <a:pPr marL="0" indent="0">
              <a:buNone/>
            </a:pPr>
            <a:r>
              <a:rPr lang="en-US" sz="2400" dirty="0">
                <a:latin typeface="+mn-lt"/>
              </a:rPr>
              <a:t>Files types in package </a:t>
            </a:r>
          </a:p>
          <a:p>
            <a:pPr lvl="1"/>
            <a:r>
              <a:rPr lang="en-US" sz="1600" dirty="0"/>
              <a:t>Visio Stencil (.</a:t>
            </a:r>
            <a:r>
              <a:rPr lang="en-US" sz="1600" dirty="0" err="1"/>
              <a:t>vss</a:t>
            </a:r>
            <a:r>
              <a:rPr lang="en-US" sz="1600" dirty="0"/>
              <a:t>)</a:t>
            </a:r>
          </a:p>
          <a:p>
            <a:pPr lvl="1"/>
            <a:r>
              <a:rPr lang="en-US" sz="1600" dirty="0"/>
              <a:t>PNG file</a:t>
            </a:r>
          </a:p>
          <a:p>
            <a:pPr lvl="1"/>
            <a:r>
              <a:rPr lang="en-US" sz="1600" dirty="0"/>
              <a:t>SVG file</a:t>
            </a:r>
          </a:p>
          <a:p>
            <a:pPr marL="336145" lvl="1" indent="0">
              <a:buNone/>
            </a:pPr>
            <a:endParaRPr lang="en-US" sz="1400" dirty="0"/>
          </a:p>
          <a:p>
            <a:pPr marL="0" indent="0">
              <a:buNone/>
            </a:pPr>
            <a:r>
              <a:rPr lang="en-US" sz="2400" dirty="0">
                <a:latin typeface="+mn-lt"/>
              </a:rPr>
              <a:t>Download the Microsoft Azure, Cloud and Enterprise </a:t>
            </a:r>
            <a:br>
              <a:rPr lang="en-US" sz="2400" dirty="0">
                <a:latin typeface="+mn-lt"/>
              </a:rPr>
            </a:br>
            <a:r>
              <a:rPr lang="en-US" sz="2400" dirty="0">
                <a:latin typeface="+mn-lt"/>
              </a:rPr>
              <a:t>Symbol/Icon Set</a:t>
            </a:r>
            <a:br>
              <a:rPr lang="en-US" sz="2400" dirty="0">
                <a:latin typeface="+mn-lt"/>
              </a:rPr>
            </a:br>
            <a:endParaRPr lang="en-US" sz="2400" dirty="0">
              <a:latin typeface="+mn-lt"/>
            </a:endParaRPr>
          </a:p>
          <a:p>
            <a:pPr marL="0" indent="0">
              <a:buNone/>
            </a:pPr>
            <a:r>
              <a:rPr lang="en-US" sz="2000" dirty="0">
                <a:latin typeface="+mn-lt"/>
                <a:hlinkClick r:id="rId4"/>
              </a:rPr>
              <a:t>https://www.microsoft.com/en-us/download/details.aspx?id=41937</a:t>
            </a:r>
            <a:r>
              <a:rPr lang="en-US" sz="2000" dirty="0">
                <a:latin typeface="+mn-lt"/>
              </a:rPr>
              <a:t> </a:t>
            </a:r>
          </a:p>
          <a:p>
            <a:pPr marL="99599" indent="0">
              <a:buNone/>
            </a:pPr>
            <a:endParaRPr lang="en-US" sz="2968" dirty="0">
              <a:latin typeface="+mn-lt"/>
            </a:endParaRPr>
          </a:p>
          <a:p>
            <a:pPr marL="336145" lvl="1" indent="0">
              <a:buNone/>
            </a:pPr>
            <a:endParaRPr lang="en-US" sz="1400" dirty="0"/>
          </a:p>
          <a:p>
            <a:pPr lvl="1"/>
            <a:endParaRPr lang="en-US" sz="1400" dirty="0"/>
          </a:p>
        </p:txBody>
      </p:sp>
    </p:spTree>
    <p:extLst>
      <p:ext uri="{BB962C8B-B14F-4D97-AF65-F5344CB8AC3E}">
        <p14:creationId xmlns:p14="http://schemas.microsoft.com/office/powerpoint/2010/main" val="108306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B3B2AA-69BA-46F4-8C91-56C8A8AF90B0}"/>
              </a:ext>
            </a:extLst>
          </p:cNvPr>
          <p:cNvPicPr>
            <a:picLocks noChangeAspect="1"/>
          </p:cNvPicPr>
          <p:nvPr/>
        </p:nvPicPr>
        <p:blipFill rotWithShape="1">
          <a:blip r:embed="rId3">
            <a:extLst>
              <a:ext uri="{28A0092B-C50C-407E-A947-70E740481C1C}">
                <a14:useLocalDpi xmlns:a14="http://schemas.microsoft.com/office/drawing/2010/main" val="0"/>
              </a:ext>
            </a:extLst>
          </a:blip>
          <a:srcRect l="85" t="-1" r="13139" b="26727"/>
          <a:stretch/>
        </p:blipFill>
        <p:spPr>
          <a:xfrm>
            <a:off x="-1" y="-1"/>
            <a:ext cx="12192001" cy="6858001"/>
          </a:xfrm>
          <a:prstGeom prst="rect">
            <a:avLst/>
          </a:prstGeom>
        </p:spPr>
      </p:pic>
      <p:sp>
        <p:nvSpPr>
          <p:cNvPr id="4" name="Title 3"/>
          <p:cNvSpPr>
            <a:spLocks noGrp="1"/>
          </p:cNvSpPr>
          <p:nvPr>
            <p:ph type="title"/>
          </p:nvPr>
        </p:nvSpPr>
        <p:spPr/>
        <p:txBody>
          <a:bodyPr/>
          <a:lstStyle/>
          <a:p>
            <a:r>
              <a:rPr lang="en-US" dirty="0"/>
              <a:t>What makes a good whiteboard design?</a:t>
            </a:r>
          </a:p>
        </p:txBody>
      </p:sp>
    </p:spTree>
    <p:extLst>
      <p:ext uri="{BB962C8B-B14F-4D97-AF65-F5344CB8AC3E}">
        <p14:creationId xmlns:p14="http://schemas.microsoft.com/office/powerpoint/2010/main" val="12495018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4BB74-1C29-4A89-BFD8-391FE9240ACA}"/>
              </a:ext>
            </a:extLst>
          </p:cNvPr>
          <p:cNvSpPr>
            <a:spLocks noGrp="1"/>
          </p:cNvSpPr>
          <p:nvPr>
            <p:ph type="body" sz="quarter" idx="10"/>
          </p:nvPr>
        </p:nvSpPr>
        <p:spPr>
          <a:xfrm>
            <a:off x="269239" y="1659047"/>
            <a:ext cx="5452870" cy="4973669"/>
          </a:xfrm>
        </p:spPr>
        <p:txBody>
          <a:bodyPr/>
          <a:lstStyle/>
          <a:p>
            <a:pPr marL="0" indent="0">
              <a:buNone/>
            </a:pPr>
            <a:r>
              <a:rPr lang="en-US" sz="2400" dirty="0">
                <a:latin typeface="+mn-lt"/>
              </a:rPr>
              <a:t>Email the meeting notes and a draft of the vision and scope to the ADS participants. </a:t>
            </a:r>
          </a:p>
          <a:p>
            <a:pPr marL="0" indent="0">
              <a:buNone/>
            </a:pPr>
            <a:endParaRPr lang="en-US" sz="2400" dirty="0">
              <a:latin typeface="+mn-lt"/>
            </a:endParaRPr>
          </a:p>
          <a:p>
            <a:pPr marL="0" indent="0">
              <a:buNone/>
            </a:pPr>
            <a:r>
              <a:rPr lang="en-US" sz="2400" dirty="0">
                <a:latin typeface="+mn-lt"/>
              </a:rPr>
              <a:t>Include: </a:t>
            </a:r>
          </a:p>
          <a:p>
            <a:r>
              <a:rPr lang="en-US" sz="1800" dirty="0">
                <a:latin typeface="+mn-lt"/>
              </a:rPr>
              <a:t>Photos of the board(s) </a:t>
            </a:r>
          </a:p>
          <a:p>
            <a:r>
              <a:rPr lang="en-US" sz="1800" dirty="0">
                <a:latin typeface="+mn-lt"/>
              </a:rPr>
              <a:t>Key decisions made </a:t>
            </a:r>
          </a:p>
          <a:p>
            <a:r>
              <a:rPr lang="en-US" sz="1800" dirty="0">
                <a:latin typeface="+mn-lt"/>
              </a:rPr>
              <a:t>Document: </a:t>
            </a:r>
          </a:p>
          <a:p>
            <a:pPr marL="914400" lvl="1" indent="-339725">
              <a:buFont typeface="Courier New" panose="02070309020205020404" pitchFamily="49" charset="0"/>
              <a:buChar char="o"/>
              <a:tabLst>
                <a:tab pos="858838" algn="l"/>
              </a:tabLst>
            </a:pPr>
            <a:r>
              <a:rPr lang="en-US" dirty="0"/>
              <a:t>Requirements and concerns</a:t>
            </a:r>
          </a:p>
          <a:p>
            <a:pPr marL="914400" lvl="1" indent="-339725">
              <a:buFont typeface="Courier New" panose="02070309020205020404" pitchFamily="49" charset="0"/>
              <a:buChar char="o"/>
              <a:tabLst>
                <a:tab pos="858838" algn="l"/>
              </a:tabLst>
            </a:pPr>
            <a:r>
              <a:rPr lang="en-US" dirty="0"/>
              <a:t>Implementation plan</a:t>
            </a:r>
          </a:p>
          <a:p>
            <a:pPr marL="914400" lvl="1" indent="-339725">
              <a:buFont typeface="Courier New" panose="02070309020205020404" pitchFamily="49" charset="0"/>
              <a:buChar char="o"/>
              <a:tabLst>
                <a:tab pos="858838" algn="l"/>
              </a:tabLst>
            </a:pPr>
            <a:r>
              <a:rPr lang="en-US" dirty="0"/>
              <a:t>Next steps and action items </a:t>
            </a:r>
            <a:endParaRPr lang="en-US" sz="100" dirty="0"/>
          </a:p>
          <a:p>
            <a:r>
              <a:rPr lang="en-US" sz="1800" dirty="0">
                <a:latin typeface="+mn-lt"/>
              </a:rPr>
              <a:t>A formal illustration of the current state and proposed solution </a:t>
            </a:r>
            <a:br>
              <a:rPr lang="en-US" sz="1800" dirty="0">
                <a:latin typeface="+mn-lt"/>
              </a:rPr>
            </a:br>
            <a:r>
              <a:rPr lang="en-US" sz="1800" dirty="0">
                <a:latin typeface="+mn-lt"/>
              </a:rPr>
              <a:t>in PowerPoint or Visio</a:t>
            </a:r>
          </a:p>
        </p:txBody>
      </p:sp>
      <p:sp>
        <p:nvSpPr>
          <p:cNvPr id="2" name="Title 1">
            <a:extLst>
              <a:ext uri="{FF2B5EF4-FFF2-40B4-BE49-F238E27FC236}">
                <a16:creationId xmlns:a16="http://schemas.microsoft.com/office/drawing/2014/main" id="{29082119-0193-4049-AA77-059AD6F90D19}"/>
              </a:ext>
            </a:extLst>
          </p:cNvPr>
          <p:cNvSpPr>
            <a:spLocks noGrp="1"/>
          </p:cNvSpPr>
          <p:nvPr>
            <p:ph type="title"/>
          </p:nvPr>
        </p:nvSpPr>
        <p:spPr/>
        <p:txBody>
          <a:bodyPr/>
          <a:lstStyle/>
          <a:p>
            <a:r>
              <a:rPr lang="en-US" dirty="0"/>
              <a:t>Follow-up documentation</a:t>
            </a:r>
          </a:p>
        </p:txBody>
      </p:sp>
      <p:sp>
        <p:nvSpPr>
          <p:cNvPr id="4" name="Picture Placeholder 3">
            <a:extLst>
              <a:ext uri="{FF2B5EF4-FFF2-40B4-BE49-F238E27FC236}">
                <a16:creationId xmlns:a16="http://schemas.microsoft.com/office/drawing/2014/main" id="{76C5E1A9-9436-45FA-8797-087E2224DA0C}"/>
              </a:ext>
            </a:extLst>
          </p:cNvPr>
          <p:cNvSpPr>
            <a:spLocks noGrp="1"/>
          </p:cNvSpPr>
          <p:nvPr>
            <p:ph type="pic" sz="quarter" idx="11"/>
          </p:nvPr>
        </p:nvSpPr>
        <p:spPr/>
      </p:sp>
    </p:spTree>
    <p:extLst>
      <p:ext uri="{BB962C8B-B14F-4D97-AF65-F5344CB8AC3E}">
        <p14:creationId xmlns:p14="http://schemas.microsoft.com/office/powerpoint/2010/main" val="26520512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your </a:t>
            </a:r>
            <a:br>
              <a:rPr lang="en-US" dirty="0"/>
            </a:br>
            <a:r>
              <a:rPr lang="en-US" b="1" dirty="0"/>
              <a:t>proven practices </a:t>
            </a:r>
            <a:r>
              <a:rPr lang="en-US" dirty="0"/>
              <a:t>when following up after an ADS?</a:t>
            </a:r>
          </a:p>
        </p:txBody>
      </p:sp>
      <p:pic>
        <p:nvPicPr>
          <p:cNvPr id="6" name="Picture 5">
            <a:extLst>
              <a:ext uri="{FF2B5EF4-FFF2-40B4-BE49-F238E27FC236}">
                <a16:creationId xmlns:a16="http://schemas.microsoft.com/office/drawing/2014/main" id="{DDB3366F-23E9-4E2F-979D-168742ADF997}"/>
              </a:ext>
            </a:extLst>
          </p:cNvPr>
          <p:cNvPicPr>
            <a:picLocks noChangeAspect="1"/>
          </p:cNvPicPr>
          <p:nvPr/>
        </p:nvPicPr>
        <p:blipFill rotWithShape="1">
          <a:blip r:embed="rId2">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27856645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8449" y="2018213"/>
            <a:ext cx="4849171" cy="3342453"/>
          </a:xfrm>
        </p:spPr>
        <p:txBody>
          <a:bodyPr/>
          <a:lstStyle/>
          <a:p>
            <a:r>
              <a:rPr lang="en-US" sz="1800" dirty="0"/>
              <a:t>Please help us measure the impact of this week’s training by completing the following self-appraisals:</a:t>
            </a:r>
          </a:p>
          <a:p>
            <a:endParaRPr lang="en-US" sz="1800" dirty="0"/>
          </a:p>
          <a:p>
            <a:r>
              <a:rPr lang="en-US" sz="1800" dirty="0"/>
              <a:t>Technical selling self-appraisal</a:t>
            </a:r>
          </a:p>
          <a:p>
            <a:r>
              <a:rPr lang="en-US" sz="1800" b="1" dirty="0">
                <a:hlinkClick r:id="rId2"/>
              </a:rPr>
              <a:t>http://bit.ly/ads-pre-event-tech-selling</a:t>
            </a:r>
            <a:endParaRPr lang="en-US" sz="1800" b="1" dirty="0"/>
          </a:p>
          <a:p>
            <a:endParaRPr lang="en-US" sz="1800" b="1" dirty="0"/>
          </a:p>
          <a:p>
            <a:r>
              <a:rPr lang="en-US" sz="1800" dirty="0"/>
              <a:t>Technical delivery self-appraisal</a:t>
            </a:r>
          </a:p>
          <a:p>
            <a:r>
              <a:rPr lang="en-US" sz="1800" b="1" dirty="0">
                <a:hlinkClick r:id="rId3"/>
              </a:rPr>
              <a:t>http://bit.ly/ads-pre-event-tech-delivery</a:t>
            </a:r>
            <a:endParaRPr lang="en-US" sz="1800" b="1" dirty="0"/>
          </a:p>
          <a:p>
            <a:endParaRPr lang="en-US" sz="1800" b="1" dirty="0"/>
          </a:p>
        </p:txBody>
      </p:sp>
      <p:sp>
        <p:nvSpPr>
          <p:cNvPr id="4" name="Title 3"/>
          <p:cNvSpPr>
            <a:spLocks noGrp="1"/>
          </p:cNvSpPr>
          <p:nvPr>
            <p:ph type="title"/>
          </p:nvPr>
        </p:nvSpPr>
        <p:spPr/>
        <p:txBody>
          <a:bodyPr/>
          <a:lstStyle/>
          <a:p>
            <a:r>
              <a:rPr lang="en-US" dirty="0"/>
              <a:t>Pre-event self-appraisals</a:t>
            </a:r>
          </a:p>
        </p:txBody>
      </p:sp>
      <p:pic>
        <p:nvPicPr>
          <p:cNvPr id="7" name="Picture Placeholder 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2506" b="12506"/>
          <a:stretch>
            <a:fillRect/>
          </a:stretch>
        </p:blipFill>
        <p:spPr/>
      </p:pic>
      <p:pic>
        <p:nvPicPr>
          <p:cNvPr id="3" name="Picture 2">
            <a:extLst>
              <a:ext uri="{FF2B5EF4-FFF2-40B4-BE49-F238E27FC236}">
                <a16:creationId xmlns:a16="http://schemas.microsoft.com/office/drawing/2014/main" id="{FDEAED42-76C0-4E44-A2EF-1DA85ED2FA1D}"/>
              </a:ext>
            </a:extLst>
          </p:cNvPr>
          <p:cNvPicPr>
            <a:picLocks noChangeAspect="1"/>
          </p:cNvPicPr>
          <p:nvPr/>
        </p:nvPicPr>
        <p:blipFill rotWithShape="1">
          <a:blip r:embed="rId5">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23431147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Additional Resources</a:t>
            </a:r>
          </a:p>
        </p:txBody>
      </p:sp>
    </p:spTree>
    <p:extLst>
      <p:ext uri="{BB962C8B-B14F-4D97-AF65-F5344CB8AC3E}">
        <p14:creationId xmlns:p14="http://schemas.microsoft.com/office/powerpoint/2010/main" val="36458888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9564003" cy="1791260"/>
          </a:xfrm>
          <a:prstGeom prst="rect">
            <a:avLst/>
          </a:prstGeom>
          <a:noFill/>
        </p:spPr>
        <p:txBody>
          <a:bodyPr wrap="square" lIns="182880" tIns="146304" rIns="182880" bIns="146304" rtlCol="0">
            <a:spAutoFit/>
          </a:bodyPr>
          <a:lstStyle/>
          <a:p>
            <a:pPr>
              <a:lnSpc>
                <a:spcPct val="90000"/>
              </a:lnSpc>
              <a:spcAft>
                <a:spcPts val="600"/>
              </a:spcAft>
            </a:pPr>
            <a:r>
              <a:rPr lang="en-US" sz="3600" dirty="0"/>
              <a:t>Abstract </a:t>
            </a:r>
            <a:br>
              <a:rPr lang="en-US" sz="3600" dirty="0"/>
            </a:br>
            <a:r>
              <a:rPr lang="en-US" sz="2400" dirty="0">
                <a:cs typeface="Segoe UI Semilight" panose="020B0402040204020203" pitchFamily="34" charset="0"/>
              </a:rPr>
              <a:t>A facilitated discussion around top Architecture Design Session (ADS) tips &amp; tricks, this session focuses on what makes a great ADS, from requirements collection to architecture. </a:t>
            </a:r>
            <a:endParaRPr lang="en-US" sz="2400" dirty="0"/>
          </a:p>
        </p:txBody>
      </p:sp>
      <p:sp>
        <p:nvSpPr>
          <p:cNvPr id="3" name="Rectangle 2">
            <a:extLst>
              <a:ext uri="{FF2B5EF4-FFF2-40B4-BE49-F238E27FC236}">
                <a16:creationId xmlns:a16="http://schemas.microsoft.com/office/drawing/2014/main" id="{3DC25CF5-6F94-41C5-B7A3-6E66A81D1E7B}"/>
              </a:ext>
            </a:extLst>
          </p:cNvPr>
          <p:cNvSpPr/>
          <p:nvPr/>
        </p:nvSpPr>
        <p:spPr>
          <a:xfrm>
            <a:off x="451125" y="3951690"/>
            <a:ext cx="10394833" cy="2456057"/>
          </a:xfrm>
          <a:prstGeom prst="rect">
            <a:avLst/>
          </a:prstGeom>
        </p:spPr>
        <p:txBody>
          <a:bodyPr wrap="none">
            <a:spAutoFit/>
          </a:bodyPr>
          <a:lstStyle/>
          <a:p>
            <a:pPr fontAlgn="ctr"/>
            <a:r>
              <a:rPr lang="en-US" sz="3600" dirty="0"/>
              <a:t>Learning objectives</a:t>
            </a:r>
          </a:p>
          <a:p>
            <a:pPr marL="287338" indent="-287338" fontAlgn="ctr">
              <a:buFont typeface="Arial" panose="020B0604020202020204" pitchFamily="34" charset="0"/>
              <a:buChar char="•"/>
            </a:pPr>
            <a:r>
              <a:rPr lang="en-US" sz="2400" dirty="0"/>
              <a:t>Analyze useful ADS techniques and when to use them. </a:t>
            </a:r>
          </a:p>
          <a:p>
            <a:pPr marL="285750" indent="-285750" fontAlgn="ctr">
              <a:buFont typeface="Arial" panose="020B0604020202020204" pitchFamily="34" charset="0"/>
              <a:buChar char="•"/>
            </a:pPr>
            <a:r>
              <a:rPr lang="en-US" sz="2400" dirty="0"/>
              <a:t>Develop strategies for discovery and requirements gathering.</a:t>
            </a:r>
          </a:p>
          <a:p>
            <a:pPr marL="285750" indent="-285750" fontAlgn="ctr">
              <a:buFont typeface="Arial" panose="020B0604020202020204" pitchFamily="34" charset="0"/>
              <a:buChar char="•"/>
            </a:pPr>
            <a:r>
              <a:rPr lang="en-US" sz="2400" dirty="0"/>
              <a:t>Plan and prepare for leading ADS-related conversations with customers.  </a:t>
            </a:r>
          </a:p>
          <a:p>
            <a:pPr marL="285750" indent="-285750" fontAlgn="ctr">
              <a:buFont typeface="Arial" panose="020B0604020202020204" pitchFamily="34" charset="0"/>
              <a:buChar char="•"/>
            </a:pPr>
            <a:endParaRPr lang="en-US" sz="2400" dirty="0"/>
          </a:p>
          <a:p>
            <a:pPr>
              <a:lnSpc>
                <a:spcPct val="90000"/>
              </a:lnSpc>
              <a:spcAft>
                <a:spcPts val="600"/>
              </a:spcAft>
            </a:pP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Know the Customer</a:t>
            </a:r>
          </a:p>
        </p:txBody>
      </p:sp>
      <p:sp>
        <p:nvSpPr>
          <p:cNvPr id="4" name="Text Placeholder 3">
            <a:extLst>
              <a:ext uri="{FF2B5EF4-FFF2-40B4-BE49-F238E27FC236}">
                <a16:creationId xmlns:a16="http://schemas.microsoft.com/office/drawing/2014/main" id="{C40A7126-BB40-43CC-AF60-90EA3A71030A}"/>
              </a:ext>
            </a:extLst>
          </p:cNvPr>
          <p:cNvSpPr>
            <a:spLocks noGrp="1"/>
          </p:cNvSpPr>
          <p:nvPr>
            <p:ph type="body" sz="quarter" idx="15"/>
          </p:nvPr>
        </p:nvSpPr>
        <p:spPr>
          <a:xfrm>
            <a:off x="6040582" y="3326359"/>
            <a:ext cx="5699761" cy="766329"/>
          </a:xfrm>
        </p:spPr>
        <p:txBody>
          <a:bodyPr/>
          <a:lstStyle/>
          <a:p>
            <a:r>
              <a:rPr lang="en-US" dirty="0"/>
              <a:t>CSU </a:t>
            </a:r>
            <a:br>
              <a:rPr lang="en-US" dirty="0"/>
            </a:br>
            <a:r>
              <a:rPr lang="en-US" dirty="0"/>
              <a:t>Intelligent Cloud</a:t>
            </a:r>
            <a:br>
              <a:rPr lang="en-US" dirty="0"/>
            </a:br>
            <a:r>
              <a:rPr lang="en-US" dirty="0"/>
              <a:t>Customer Journeys</a:t>
            </a:r>
            <a:br>
              <a:rPr lang="en-US" dirty="0"/>
            </a:br>
            <a:endParaRPr lang="en-US" dirty="0"/>
          </a:p>
        </p:txBody>
      </p:sp>
      <p:sp>
        <p:nvSpPr>
          <p:cNvPr id="3" name="TextBox 2">
            <a:extLst>
              <a:ext uri="{FF2B5EF4-FFF2-40B4-BE49-F238E27FC236}">
                <a16:creationId xmlns:a16="http://schemas.microsoft.com/office/drawing/2014/main" id="{FC2003F5-DA1F-424B-B79C-ED7648BBA5D2}"/>
              </a:ext>
            </a:extLst>
          </p:cNvPr>
          <p:cNvSpPr txBox="1"/>
          <p:nvPr/>
        </p:nvSpPr>
        <p:spPr>
          <a:xfrm>
            <a:off x="6615546" y="5839691"/>
            <a:ext cx="5389418"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t>microsoft.sharepoint.com/teams/</a:t>
            </a:r>
            <a:r>
              <a:rPr lang="en-US" sz="2400" dirty="0" err="1"/>
              <a:t>CSUCustomerJourneyRoadmap</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89412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Complete the pre-ADS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189038"/>
            <a:ext cx="11652250" cy="4927503"/>
          </a:xfrm>
          <a:prstGeom prst="rect">
            <a:avLst/>
          </a:prstGeom>
        </p:spPr>
        <p:txBody>
          <a:bodyPr wrap="square">
            <a:spAutoFit/>
          </a:bodyPr>
          <a:lstStyle/>
          <a:p>
            <a:pPr marL="0" indent="0">
              <a:spcAft>
                <a:spcPts val="600"/>
              </a:spcAft>
              <a:buClr>
                <a:srgbClr val="107BD4"/>
              </a:buClr>
              <a:buNone/>
            </a:pPr>
            <a:r>
              <a:rPr lang="en-US" sz="2400" dirty="0">
                <a:solidFill>
                  <a:schemeClr val="tx1"/>
                </a:solidFill>
                <a:latin typeface="+mn-lt"/>
              </a:rPr>
              <a:t>A successful architecture design session relies on preparation. After the ideation, or opportunity definition session, perform the following checklist of items to prepare for the ADS:</a:t>
            </a:r>
            <a:endParaRPr lang="en-US" sz="2400" b="1" dirty="0">
              <a:latin typeface="+mn-lt"/>
            </a:endParaRP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Schedule a time: </a:t>
            </a:r>
            <a:r>
              <a:rPr lang="en-US" sz="2400" dirty="0">
                <a:latin typeface="+mn-lt"/>
              </a:rPr>
              <a:t>Typically 1-2 days or a design session</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Schedule a location: </a:t>
            </a:r>
            <a:r>
              <a:rPr lang="en-US" sz="2400" dirty="0">
                <a:latin typeface="+mn-lt"/>
              </a:rPr>
              <a:t>Ensure you have whiteboards and a projector</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Schedule resources: </a:t>
            </a:r>
            <a:r>
              <a:rPr lang="en-US" sz="2400" dirty="0">
                <a:latin typeface="+mn-lt"/>
              </a:rPr>
              <a:t>Experts from your team, and a cross-cutting panel of technical and business stakeholders from the customer</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Build an agenda: </a:t>
            </a:r>
            <a:r>
              <a:rPr lang="en-US" sz="2400" dirty="0">
                <a:latin typeface="+mn-lt"/>
              </a:rPr>
              <a:t>Establish milestone goals in advance so that the ADS </a:t>
            </a:r>
            <a:br>
              <a:rPr lang="en-US" sz="2400" dirty="0">
                <a:latin typeface="+mn-lt"/>
              </a:rPr>
            </a:br>
            <a:r>
              <a:rPr lang="en-US" sz="2400" dirty="0">
                <a:latin typeface="+mn-lt"/>
              </a:rPr>
              <a:t>doesn’t get consumed discussing a single topic</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Prepare preliminary documentation and architectural diagrams,</a:t>
            </a:r>
            <a:r>
              <a:rPr lang="en-US" sz="2400" dirty="0">
                <a:latin typeface="+mn-lt"/>
              </a:rPr>
              <a:t> such as baseline architecture.</a:t>
            </a:r>
            <a:r>
              <a:rPr lang="en-US" sz="2400" b="1" dirty="0">
                <a:latin typeface="+mn-lt"/>
              </a:rPr>
              <a:t> </a:t>
            </a:r>
            <a:r>
              <a:rPr lang="en-US" sz="2400" dirty="0">
                <a:latin typeface="+mn-lt"/>
              </a:rPr>
              <a:t>Even if you only have the basic building blocks, it’s good to come prepared with something you can modify during or after the session.</a:t>
            </a:r>
          </a:p>
        </p:txBody>
      </p:sp>
    </p:spTree>
    <p:extLst>
      <p:ext uri="{BB962C8B-B14F-4D97-AF65-F5344CB8AC3E}">
        <p14:creationId xmlns:p14="http://schemas.microsoft.com/office/powerpoint/2010/main" val="20786938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Discovery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331207" y="1914373"/>
            <a:ext cx="10256876" cy="4241161"/>
          </a:xfrm>
          <a:prstGeom prst="rect">
            <a:avLst/>
          </a:prstGeom>
        </p:spPr>
        <p:txBody>
          <a:bodyPr wrap="square">
            <a:spAutoFit/>
          </a:bodyPr>
          <a:lstStyle/>
          <a:p>
            <a:pPr marL="0" indent="0">
              <a:spcAft>
                <a:spcPts val="600"/>
              </a:spcAft>
              <a:buNone/>
            </a:pPr>
            <a:r>
              <a:rPr lang="en-US" sz="2400" dirty="0">
                <a:latin typeface="+mn-lt"/>
              </a:rPr>
              <a:t>Work with your group to review and whiteboard customer requirements, using prepared notes and diagrams from the ideation session as a guide. </a:t>
            </a:r>
          </a:p>
          <a:p>
            <a:pPr marL="0" indent="0">
              <a:spcAft>
                <a:spcPts val="600"/>
              </a:spcAft>
              <a:buNone/>
            </a:pPr>
            <a:r>
              <a:rPr lang="en-US" sz="2400" dirty="0">
                <a:latin typeface="+mn-lt"/>
              </a:rPr>
              <a:t>Be sure to do the following:</a:t>
            </a:r>
          </a:p>
          <a:p>
            <a:pPr marL="457200" indent="-457200">
              <a:spcAft>
                <a:spcPts val="600"/>
              </a:spcAft>
              <a:buClr>
                <a:srgbClr val="107BD4"/>
              </a:buClr>
              <a:buFont typeface="Wingdings" charset="2"/>
              <a:buChar char="q"/>
            </a:pPr>
            <a:r>
              <a:rPr lang="en-US" sz="2000" dirty="0">
                <a:latin typeface="+mn-lt"/>
              </a:rPr>
              <a:t>Ensure customer background &amp; business strategy is understood.</a:t>
            </a:r>
          </a:p>
          <a:p>
            <a:pPr marL="457200" indent="-457200">
              <a:spcAft>
                <a:spcPts val="600"/>
              </a:spcAft>
              <a:buClr>
                <a:srgbClr val="107BD4"/>
              </a:buClr>
              <a:buFont typeface="Wingdings" charset="2"/>
              <a:buChar char="q"/>
            </a:pPr>
            <a:r>
              <a:rPr lang="en-US" sz="2000" dirty="0">
                <a:latin typeface="+mn-lt"/>
              </a:rPr>
              <a:t>Clarify the project background and its drivers/aims.</a:t>
            </a:r>
          </a:p>
          <a:p>
            <a:pPr marL="457200" indent="-457200">
              <a:spcAft>
                <a:spcPts val="600"/>
              </a:spcAft>
              <a:buClr>
                <a:srgbClr val="107BD4"/>
              </a:buClr>
              <a:buFont typeface="Wingdings" charset="2"/>
              <a:buChar char="q"/>
            </a:pPr>
            <a:r>
              <a:rPr lang="en-US" sz="2000" dirty="0">
                <a:latin typeface="+mn-lt"/>
              </a:rPr>
              <a:t>Cover the technology landscape: Do they require a hybrid solution or 100% cloud, what is the current technology competency of the team if they will be maintaining the solution, has the customer proposed technologies they’d like to use.</a:t>
            </a:r>
          </a:p>
          <a:p>
            <a:pPr marL="457200" indent="-457200">
              <a:spcAft>
                <a:spcPts val="600"/>
              </a:spcAft>
              <a:buClr>
                <a:srgbClr val="107BD4"/>
              </a:buClr>
              <a:buFont typeface="Wingdings" charset="2"/>
              <a:buChar char="q"/>
            </a:pPr>
            <a:r>
              <a:rPr lang="en-US" sz="2000" dirty="0">
                <a:latin typeface="+mn-lt"/>
              </a:rPr>
              <a:t>Go over usage scenarios for the solution, from the perspective of their internal and external users.</a:t>
            </a:r>
          </a:p>
          <a:p>
            <a:pPr marL="457200" indent="-457200">
              <a:spcAft>
                <a:spcPts val="600"/>
              </a:spcAft>
              <a:buClr>
                <a:srgbClr val="107BD4"/>
              </a:buClr>
              <a:buFont typeface="Wingdings" charset="2"/>
              <a:buChar char="q"/>
            </a:pPr>
            <a:r>
              <a:rPr lang="en-US" sz="2000" dirty="0">
                <a:latin typeface="+mn-lt"/>
              </a:rPr>
              <a:t>Take down all upfront functional and non-functional requirements.</a:t>
            </a: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84120" y="1190779"/>
            <a:ext cx="2268229" cy="489365"/>
            <a:chOff x="484120" y="1190779"/>
            <a:chExt cx="2268229"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84120" y="1200095"/>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872614" y="1190779"/>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2">
                      <a:lumMod val="50000"/>
                    </a:schemeClr>
                  </a:solidFill>
                </a:rPr>
                <a:t>Allow ~3 hours</a:t>
              </a:r>
            </a:p>
          </p:txBody>
        </p:sp>
      </p:grpSp>
    </p:spTree>
    <p:extLst>
      <p:ext uri="{BB962C8B-B14F-4D97-AF65-F5344CB8AC3E}">
        <p14:creationId xmlns:p14="http://schemas.microsoft.com/office/powerpoint/2010/main" val="14692236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Envisioning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11652250" cy="4102662"/>
          </a:xfrm>
          <a:prstGeom prst="rect">
            <a:avLst/>
          </a:prstGeom>
        </p:spPr>
        <p:txBody>
          <a:bodyPr wrap="square">
            <a:spAutoFit/>
          </a:bodyPr>
          <a:lstStyle/>
          <a:p>
            <a:pPr marL="0" indent="0">
              <a:spcAft>
                <a:spcPts val="600"/>
              </a:spcAft>
              <a:buNone/>
            </a:pPr>
            <a:r>
              <a:rPr lang="en-US" sz="2400" dirty="0">
                <a:latin typeface="+mn-lt"/>
              </a:rPr>
              <a:t>Work with your group to brainstorm the solution approach, based on details captured from the discovery and ideation sessions. </a:t>
            </a:r>
          </a:p>
          <a:p>
            <a:pPr marL="0" indent="0">
              <a:spcAft>
                <a:spcPts val="600"/>
              </a:spcAft>
              <a:buNone/>
            </a:pPr>
            <a:r>
              <a:rPr lang="en-US" sz="2400" dirty="0">
                <a:latin typeface="+mn-lt"/>
              </a:rPr>
              <a:t>Be sure to do the following:</a:t>
            </a:r>
          </a:p>
          <a:p>
            <a:pPr marL="457200" indent="-457200">
              <a:spcAft>
                <a:spcPts val="600"/>
              </a:spcAft>
              <a:buClr>
                <a:srgbClr val="107BD4"/>
              </a:buClr>
              <a:buFont typeface="Wingdings" charset="2"/>
              <a:buChar char="q"/>
            </a:pPr>
            <a:r>
              <a:rPr lang="en-US" sz="2000" dirty="0">
                <a:latin typeface="+mn-lt"/>
              </a:rPr>
              <a:t>Key functionalities and capabilities of the solution to meet functional requirements and goals</a:t>
            </a:r>
          </a:p>
          <a:p>
            <a:pPr marL="457200" indent="-457200">
              <a:spcAft>
                <a:spcPts val="600"/>
              </a:spcAft>
              <a:buClr>
                <a:srgbClr val="107BD4"/>
              </a:buClr>
              <a:buFont typeface="Wingdings" charset="2"/>
              <a:buChar char="q"/>
            </a:pPr>
            <a:r>
              <a:rPr lang="en-US" sz="2000" dirty="0">
                <a:latin typeface="+mn-lt"/>
              </a:rPr>
              <a:t>Components of the solution (e.g. which app services, data services, client side software, identity services, etc.)</a:t>
            </a:r>
          </a:p>
          <a:p>
            <a:pPr marL="457200" indent="-457200">
              <a:spcAft>
                <a:spcPts val="600"/>
              </a:spcAft>
              <a:buClr>
                <a:srgbClr val="107BD4"/>
              </a:buClr>
              <a:buFont typeface="Wingdings" charset="2"/>
              <a:buChar char="q"/>
            </a:pPr>
            <a:r>
              <a:rPr lang="en-US" sz="2000" dirty="0">
                <a:latin typeface="+mn-lt"/>
              </a:rPr>
              <a:t>Security considerations (TLS, identity, authorization, etc.)</a:t>
            </a:r>
          </a:p>
          <a:p>
            <a:pPr marL="457200" indent="-457200">
              <a:spcAft>
                <a:spcPts val="600"/>
              </a:spcAft>
              <a:buClr>
                <a:srgbClr val="107BD4"/>
              </a:buClr>
              <a:buFont typeface="Wingdings" charset="2"/>
              <a:buChar char="q"/>
            </a:pPr>
            <a:r>
              <a:rPr lang="en-US" sz="2000" dirty="0">
                <a:latin typeface="+mn-lt"/>
              </a:rPr>
              <a:t>Compliance considerations (HIPAA, PCI, etc.)</a:t>
            </a:r>
          </a:p>
          <a:p>
            <a:pPr marL="457200" indent="-457200">
              <a:spcAft>
                <a:spcPts val="600"/>
              </a:spcAft>
              <a:buClr>
                <a:srgbClr val="107BD4"/>
              </a:buClr>
              <a:buFont typeface="Wingdings" charset="2"/>
              <a:buChar char="q"/>
            </a:pPr>
            <a:r>
              <a:rPr lang="en-US" sz="2000" dirty="0">
                <a:latin typeface="+mn-lt"/>
              </a:rPr>
              <a:t>Identify external connections and integration points (APIs, business intelligence)</a:t>
            </a:r>
          </a:p>
          <a:p>
            <a:pPr marL="457200" indent="-457200">
              <a:spcAft>
                <a:spcPts val="600"/>
              </a:spcAft>
              <a:buClr>
                <a:srgbClr val="107BD4"/>
              </a:buClr>
              <a:buFont typeface="Wingdings" charset="2"/>
              <a:buChar char="q"/>
            </a:pPr>
            <a:r>
              <a:rPr lang="en-US" sz="2000" dirty="0">
                <a:latin typeface="+mn-lt"/>
              </a:rPr>
              <a:t>Map requirements and scenarios to the proposed solution components</a:t>
            </a: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22788" y="936192"/>
            <a:ext cx="2209165" cy="489365"/>
            <a:chOff x="422788" y="936192"/>
            <a:chExt cx="2209165"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22788" y="936192"/>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752218" y="936192"/>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2">
                      <a:lumMod val="50000"/>
                    </a:schemeClr>
                  </a:solidFill>
                </a:rPr>
                <a:t>Allow ~4 hours</a:t>
              </a:r>
            </a:p>
          </p:txBody>
        </p:sp>
      </p:grpSp>
    </p:spTree>
    <p:extLst>
      <p:ext uri="{BB962C8B-B14F-4D97-AF65-F5344CB8AC3E}">
        <p14:creationId xmlns:p14="http://schemas.microsoft.com/office/powerpoint/2010/main" val="28160639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Planning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11652250" cy="5219891"/>
          </a:xfrm>
          <a:prstGeom prst="rect">
            <a:avLst/>
          </a:prstGeom>
        </p:spPr>
        <p:txBody>
          <a:bodyPr wrap="square">
            <a:spAutoFit/>
          </a:bodyPr>
          <a:lstStyle/>
          <a:p>
            <a:pPr marL="0" indent="0">
              <a:spcAft>
                <a:spcPts val="600"/>
              </a:spcAft>
              <a:buNone/>
            </a:pPr>
            <a:r>
              <a:rPr lang="en-US" sz="2000" dirty="0">
                <a:latin typeface="+mn-lt"/>
              </a:rPr>
              <a:t>Work with your group to establish a plan of action and parameters of deliverables, required resources, milestones, and deciding on POC or pilot opportunities and requirements. </a:t>
            </a:r>
          </a:p>
          <a:p>
            <a:pPr marL="0" indent="0">
              <a:spcAft>
                <a:spcPts val="600"/>
              </a:spcAft>
              <a:buNone/>
            </a:pPr>
            <a:r>
              <a:rPr lang="en-US" sz="2000" dirty="0">
                <a:latin typeface="+mn-lt"/>
              </a:rPr>
              <a:t>Be sure to do the following:</a:t>
            </a:r>
          </a:p>
          <a:p>
            <a:pPr marL="457200" indent="-457200">
              <a:spcAft>
                <a:spcPts val="600"/>
              </a:spcAft>
              <a:buClr>
                <a:srgbClr val="107BD4"/>
              </a:buClr>
              <a:buFont typeface="Wingdings" charset="2"/>
              <a:buChar char="q"/>
            </a:pPr>
            <a:r>
              <a:rPr lang="en-US" sz="1800" dirty="0">
                <a:latin typeface="+mn-lt"/>
              </a:rPr>
              <a:t>Establish proof points</a:t>
            </a:r>
          </a:p>
          <a:p>
            <a:pPr marL="457200" indent="-457200">
              <a:spcAft>
                <a:spcPts val="600"/>
              </a:spcAft>
              <a:buClr>
                <a:srgbClr val="107BD4"/>
              </a:buClr>
              <a:buFont typeface="Wingdings" charset="2"/>
              <a:buChar char="q"/>
            </a:pPr>
            <a:r>
              <a:rPr lang="en-US" sz="1800" dirty="0">
                <a:latin typeface="+mn-lt"/>
              </a:rPr>
              <a:t>Identify exclusions, risks, and issues (refine solution functionality)</a:t>
            </a:r>
          </a:p>
          <a:p>
            <a:pPr marL="457200" indent="-457200">
              <a:spcAft>
                <a:spcPts val="600"/>
              </a:spcAft>
              <a:buClr>
                <a:srgbClr val="107BD4"/>
              </a:buClr>
              <a:buFont typeface="Wingdings" charset="2"/>
              <a:buChar char="q"/>
            </a:pPr>
            <a:r>
              <a:rPr lang="en-US" sz="1800" dirty="0">
                <a:latin typeface="+mn-lt"/>
              </a:rPr>
              <a:t>List project pre-requisites (legal, funding, technical, etc.)</a:t>
            </a:r>
          </a:p>
          <a:p>
            <a:pPr marL="457200" indent="-457200">
              <a:spcAft>
                <a:spcPts val="600"/>
              </a:spcAft>
              <a:buClr>
                <a:srgbClr val="107BD4"/>
              </a:buClr>
              <a:buFont typeface="Wingdings" charset="2"/>
              <a:buChar char="q"/>
            </a:pPr>
            <a:r>
              <a:rPr lang="en-US" sz="1800" dirty="0">
                <a:latin typeface="+mn-lt"/>
              </a:rPr>
              <a:t>List required resources</a:t>
            </a:r>
          </a:p>
          <a:p>
            <a:pPr marL="457200" indent="-457200">
              <a:spcAft>
                <a:spcPts val="600"/>
              </a:spcAft>
              <a:buClr>
                <a:srgbClr val="107BD4"/>
              </a:buClr>
              <a:buFont typeface="Wingdings" charset="2"/>
              <a:buChar char="q"/>
            </a:pPr>
            <a:r>
              <a:rPr lang="en-US" sz="1800" dirty="0">
                <a:latin typeface="+mn-lt"/>
              </a:rPr>
              <a:t>Notate long-term project plans (continued maintenance, training, handover to customer’s technical staff)</a:t>
            </a:r>
          </a:p>
          <a:p>
            <a:pPr marL="457200" indent="-457200">
              <a:spcAft>
                <a:spcPts val="600"/>
              </a:spcAft>
              <a:buClr>
                <a:srgbClr val="107BD4"/>
              </a:buClr>
              <a:buFont typeface="Wingdings" charset="2"/>
              <a:buChar char="q"/>
            </a:pPr>
            <a:r>
              <a:rPr lang="en-US" sz="1800" dirty="0">
                <a:latin typeface="+mn-lt"/>
              </a:rPr>
              <a:t>Establish parameters of communication (primary proof-testing, preferred means of communication, frequency of meetings, whether conducted in person or virtually, and how often)</a:t>
            </a:r>
          </a:p>
          <a:p>
            <a:pPr marL="457200" indent="-457200">
              <a:spcAft>
                <a:spcPts val="600"/>
              </a:spcAft>
              <a:buClr>
                <a:srgbClr val="107BD4"/>
              </a:buClr>
              <a:buFont typeface="Wingdings" charset="2"/>
              <a:buChar char="q"/>
            </a:pPr>
            <a:r>
              <a:rPr lang="en-US" sz="1800" dirty="0">
                <a:latin typeface="+mn-lt"/>
              </a:rPr>
              <a:t>Identify candidates for technology or design POC/prototype</a:t>
            </a:r>
          </a:p>
          <a:p>
            <a:pPr marL="457200" indent="-457200">
              <a:spcAft>
                <a:spcPts val="600"/>
              </a:spcAft>
              <a:buClr>
                <a:srgbClr val="107BD4"/>
              </a:buClr>
              <a:buFont typeface="Wingdings" charset="2"/>
              <a:buChar char="q"/>
            </a:pPr>
            <a:r>
              <a:rPr lang="en-US" sz="1800" dirty="0">
                <a:latin typeface="+mn-lt"/>
              </a:rPr>
              <a:t>Identify an opportunity for a pilot</a:t>
            </a:r>
          </a:p>
          <a:p>
            <a:pPr marL="457200" indent="-457200">
              <a:spcAft>
                <a:spcPts val="600"/>
              </a:spcAft>
              <a:buClr>
                <a:srgbClr val="107BD4"/>
              </a:buClr>
              <a:buFont typeface="Wingdings" charset="2"/>
              <a:buChar char="q"/>
            </a:pPr>
            <a:r>
              <a:rPr lang="en-US" sz="1800" dirty="0">
                <a:latin typeface="+mn-lt"/>
              </a:rPr>
              <a:t>Consider if POC or pilot is appropriate as the next step</a:t>
            </a:r>
          </a:p>
          <a:p>
            <a:pPr marL="457200" indent="-457200">
              <a:spcAft>
                <a:spcPts val="600"/>
              </a:spcAft>
              <a:buClr>
                <a:srgbClr val="107BD4"/>
              </a:buClr>
              <a:buFont typeface="Wingdings" charset="2"/>
              <a:buChar char="q"/>
            </a:pPr>
            <a:r>
              <a:rPr lang="en-US" sz="1800" dirty="0">
                <a:latin typeface="+mn-lt"/>
              </a:rPr>
              <a:t>Establish solution deliverables, including for POC or pilot if applicable</a:t>
            </a:r>
            <a:endParaRPr lang="en-US" sz="2400" dirty="0">
              <a:latin typeface="+mn-lt"/>
            </a:endParaRP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22788" y="936192"/>
            <a:ext cx="2209165" cy="489365"/>
            <a:chOff x="422788" y="936192"/>
            <a:chExt cx="2209165"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22788" y="936192"/>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752218" y="936192"/>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2">
                      <a:lumMod val="50000"/>
                    </a:schemeClr>
                  </a:solidFill>
                </a:rPr>
                <a:t>Allow ~8 hours</a:t>
              </a:r>
            </a:p>
          </p:txBody>
        </p:sp>
      </p:grpSp>
    </p:spTree>
    <p:extLst>
      <p:ext uri="{BB962C8B-B14F-4D97-AF65-F5344CB8AC3E}">
        <p14:creationId xmlns:p14="http://schemas.microsoft.com/office/powerpoint/2010/main" val="4473954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After the ADS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8929" y="1304986"/>
            <a:ext cx="11652250" cy="4921347"/>
          </a:xfrm>
          <a:prstGeom prst="rect">
            <a:avLst/>
          </a:prstGeom>
        </p:spPr>
        <p:txBody>
          <a:bodyPr wrap="square">
            <a:spAutoFit/>
          </a:bodyPr>
          <a:lstStyle/>
          <a:p>
            <a:pPr marL="0" indent="0">
              <a:spcAft>
                <a:spcPts val="600"/>
              </a:spcAft>
              <a:buNone/>
            </a:pPr>
            <a:r>
              <a:rPr lang="en-US" sz="2400" dirty="0">
                <a:latin typeface="+mn-lt"/>
              </a:rPr>
              <a:t>During the ADS, you and your customer planned a high-level architecture and conceptual design for a solution that addresses their organization’s business goals and technical requirements. After the ADS, you’ll deliver the following:</a:t>
            </a:r>
          </a:p>
          <a:p>
            <a:pPr marL="457200" indent="-457200">
              <a:spcAft>
                <a:spcPts val="600"/>
              </a:spcAft>
              <a:buClr>
                <a:srgbClr val="107BD4"/>
              </a:buClr>
              <a:buFont typeface="Wingdings" charset="2"/>
              <a:buChar char="q"/>
            </a:pPr>
            <a:r>
              <a:rPr lang="en-US" sz="2000" dirty="0">
                <a:latin typeface="+mn-lt"/>
              </a:rPr>
              <a:t>Summary of the ADS engagement with customer</a:t>
            </a:r>
          </a:p>
          <a:p>
            <a:pPr marL="457200" indent="-457200">
              <a:spcAft>
                <a:spcPts val="600"/>
              </a:spcAft>
              <a:buClr>
                <a:srgbClr val="107BD4"/>
              </a:buClr>
              <a:buFont typeface="Wingdings" charset="2"/>
              <a:buChar char="q"/>
            </a:pPr>
            <a:r>
              <a:rPr lang="en-US" sz="2000" dirty="0">
                <a:latin typeface="+mn-lt"/>
              </a:rPr>
              <a:t>A proposed timeline of solution deliverables, including deliverables for POC or pilot if applicable</a:t>
            </a:r>
          </a:p>
          <a:p>
            <a:pPr marL="457200" indent="-457200">
              <a:spcAft>
                <a:spcPts val="600"/>
              </a:spcAft>
              <a:buClr>
                <a:srgbClr val="107BD4"/>
              </a:buClr>
              <a:buFont typeface="Wingdings" charset="2"/>
              <a:buChar char="q"/>
            </a:pPr>
            <a:r>
              <a:rPr lang="en-US" sz="2000" dirty="0">
                <a:latin typeface="+mn-lt"/>
              </a:rPr>
              <a:t>Final architecture diagrams for customer to sign off</a:t>
            </a:r>
          </a:p>
          <a:p>
            <a:pPr marL="457200" indent="-457200">
              <a:spcAft>
                <a:spcPts val="600"/>
              </a:spcAft>
              <a:buClr>
                <a:srgbClr val="107BD4"/>
              </a:buClr>
              <a:buFont typeface="Wingdings" charset="2"/>
              <a:buChar char="q"/>
            </a:pPr>
            <a:r>
              <a:rPr lang="en-US" sz="2000" dirty="0">
                <a:latin typeface="+mn-lt"/>
              </a:rPr>
              <a:t>Special areas of concern, such as security, compliance, and compatibility</a:t>
            </a:r>
          </a:p>
          <a:p>
            <a:pPr marL="457200" indent="-457200">
              <a:spcAft>
                <a:spcPts val="600"/>
              </a:spcAft>
              <a:buClr>
                <a:srgbClr val="107BD4"/>
              </a:buClr>
              <a:buFont typeface="Wingdings" charset="2"/>
              <a:buChar char="q"/>
            </a:pPr>
            <a:r>
              <a:rPr lang="en-US" sz="2000" dirty="0">
                <a:latin typeface="+mn-lt"/>
              </a:rPr>
              <a:t>Proposed Microsoft and open source/3rd party technologies to be used for the solution, listing any trade-offs amongst differing technology options</a:t>
            </a:r>
          </a:p>
          <a:p>
            <a:pPr marL="457200" indent="-457200">
              <a:spcAft>
                <a:spcPts val="600"/>
              </a:spcAft>
              <a:buClr>
                <a:srgbClr val="107BD4"/>
              </a:buClr>
              <a:buFont typeface="Wingdings" charset="2"/>
              <a:buChar char="q"/>
            </a:pPr>
            <a:r>
              <a:rPr lang="en-US" sz="2000" dirty="0">
                <a:latin typeface="+mn-lt"/>
              </a:rPr>
              <a:t>Complete deployment plan with specific examples, covering development, staging, and production targets where applicable</a:t>
            </a:r>
          </a:p>
          <a:p>
            <a:pPr marL="457200" indent="-457200">
              <a:spcAft>
                <a:spcPts val="600"/>
              </a:spcAft>
              <a:buClr>
                <a:srgbClr val="107BD4"/>
              </a:buClr>
              <a:buFont typeface="Wingdings" charset="2"/>
              <a:buChar char="q"/>
            </a:pPr>
            <a:r>
              <a:rPr lang="en-US" sz="2000" dirty="0">
                <a:latin typeface="+mn-lt"/>
              </a:rPr>
              <a:t>Showcase of the capabilities of your solution to deliver business value on premises </a:t>
            </a:r>
            <a:br>
              <a:rPr lang="en-US" sz="2000" dirty="0">
                <a:latin typeface="+mn-lt"/>
              </a:rPr>
            </a:br>
            <a:r>
              <a:rPr lang="en-US" sz="2000" dirty="0">
                <a:latin typeface="+mn-lt"/>
              </a:rPr>
              <a:t>and/or the cloud</a:t>
            </a:r>
          </a:p>
        </p:txBody>
      </p:sp>
    </p:spTree>
    <p:extLst>
      <p:ext uri="{BB962C8B-B14F-4D97-AF65-F5344CB8AC3E}">
        <p14:creationId xmlns:p14="http://schemas.microsoft.com/office/powerpoint/2010/main" val="39999810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4BB74-1C29-4A89-BFD8-391FE9240ACA}"/>
              </a:ext>
            </a:extLst>
          </p:cNvPr>
          <p:cNvSpPr>
            <a:spLocks noGrp="1"/>
          </p:cNvSpPr>
          <p:nvPr>
            <p:ph type="body" sz="quarter" idx="10"/>
          </p:nvPr>
        </p:nvSpPr>
        <p:spPr>
          <a:xfrm>
            <a:off x="269239" y="1189177"/>
            <a:ext cx="11653523" cy="4635115"/>
          </a:xfrm>
        </p:spPr>
        <p:txBody>
          <a:bodyPr/>
          <a:lstStyle/>
          <a:p>
            <a:pPr marL="0" indent="0">
              <a:buNone/>
            </a:pPr>
            <a:r>
              <a:rPr lang="en-US" sz="2400" dirty="0">
                <a:latin typeface="+mn-lt"/>
              </a:rPr>
              <a:t>Email the meeting notes and a draft of the vision and </a:t>
            </a:r>
            <a:br>
              <a:rPr lang="en-US" sz="2400" dirty="0">
                <a:latin typeface="+mn-lt"/>
              </a:rPr>
            </a:br>
            <a:r>
              <a:rPr lang="en-US" sz="2400" dirty="0">
                <a:latin typeface="+mn-lt"/>
              </a:rPr>
              <a:t>scope to the ADS participants. </a:t>
            </a:r>
          </a:p>
          <a:p>
            <a:pPr marL="0" indent="0">
              <a:buNone/>
            </a:pPr>
            <a:endParaRPr lang="en-US" sz="2400" dirty="0">
              <a:latin typeface="+mn-lt"/>
            </a:endParaRPr>
          </a:p>
          <a:p>
            <a:pPr marL="0" indent="0">
              <a:buNone/>
            </a:pPr>
            <a:r>
              <a:rPr lang="en-US" sz="2400" dirty="0">
                <a:latin typeface="+mn-lt"/>
              </a:rPr>
              <a:t>Include: </a:t>
            </a:r>
          </a:p>
          <a:p>
            <a:r>
              <a:rPr lang="en-US" sz="2400" dirty="0">
                <a:latin typeface="+mn-lt"/>
              </a:rPr>
              <a:t>Photos of the board(s) </a:t>
            </a:r>
          </a:p>
          <a:p>
            <a:r>
              <a:rPr lang="en-US" sz="2400" dirty="0">
                <a:latin typeface="+mn-lt"/>
              </a:rPr>
              <a:t>Key decisions made </a:t>
            </a:r>
          </a:p>
          <a:p>
            <a:r>
              <a:rPr lang="en-US" sz="2400" dirty="0">
                <a:latin typeface="+mn-lt"/>
              </a:rPr>
              <a:t>Document: </a:t>
            </a:r>
          </a:p>
          <a:p>
            <a:pPr marL="914400" lvl="1" indent="-339725">
              <a:buFont typeface="Courier New" panose="02070309020205020404" pitchFamily="49" charset="0"/>
              <a:buChar char="o"/>
              <a:tabLst>
                <a:tab pos="858838" algn="l"/>
              </a:tabLst>
            </a:pPr>
            <a:r>
              <a:rPr lang="en-US" sz="2000" dirty="0"/>
              <a:t>Requirements and concerns</a:t>
            </a:r>
          </a:p>
          <a:p>
            <a:pPr marL="914400" lvl="1" indent="-339725">
              <a:buFont typeface="Courier New" panose="02070309020205020404" pitchFamily="49" charset="0"/>
              <a:buChar char="o"/>
              <a:tabLst>
                <a:tab pos="858838" algn="l"/>
              </a:tabLst>
            </a:pPr>
            <a:r>
              <a:rPr lang="en-US" sz="2000" dirty="0"/>
              <a:t>Implementation plan</a:t>
            </a:r>
          </a:p>
          <a:p>
            <a:pPr marL="914400" lvl="1" indent="-339725">
              <a:buFont typeface="Courier New" panose="02070309020205020404" pitchFamily="49" charset="0"/>
              <a:buChar char="o"/>
              <a:tabLst>
                <a:tab pos="858838" algn="l"/>
              </a:tabLst>
            </a:pPr>
            <a:r>
              <a:rPr lang="en-US" sz="2000" dirty="0"/>
              <a:t>Next steps and action items </a:t>
            </a:r>
            <a:endParaRPr lang="en-US" sz="100" dirty="0"/>
          </a:p>
          <a:p>
            <a:r>
              <a:rPr lang="en-US" sz="2400" dirty="0">
                <a:latin typeface="+mn-lt"/>
              </a:rPr>
              <a:t>A formal illustration of the current state and proposed solution </a:t>
            </a:r>
            <a:br>
              <a:rPr lang="en-US" sz="2400" dirty="0">
                <a:latin typeface="+mn-lt"/>
              </a:rPr>
            </a:br>
            <a:r>
              <a:rPr lang="en-US" sz="2400" dirty="0">
                <a:latin typeface="+mn-lt"/>
              </a:rPr>
              <a:t>in PowerPoint or Visio</a:t>
            </a:r>
          </a:p>
        </p:txBody>
      </p:sp>
      <p:sp>
        <p:nvSpPr>
          <p:cNvPr id="2" name="Title 1">
            <a:extLst>
              <a:ext uri="{FF2B5EF4-FFF2-40B4-BE49-F238E27FC236}">
                <a16:creationId xmlns:a16="http://schemas.microsoft.com/office/drawing/2014/main" id="{29082119-0193-4049-AA77-059AD6F90D19}"/>
              </a:ext>
            </a:extLst>
          </p:cNvPr>
          <p:cNvSpPr>
            <a:spLocks noGrp="1"/>
          </p:cNvSpPr>
          <p:nvPr>
            <p:ph type="title"/>
          </p:nvPr>
        </p:nvSpPr>
        <p:spPr/>
        <p:txBody>
          <a:bodyPr/>
          <a:lstStyle/>
          <a:p>
            <a:r>
              <a:rPr lang="en-US" dirty="0"/>
              <a:t>Follow-up documentation</a:t>
            </a:r>
          </a:p>
        </p:txBody>
      </p:sp>
    </p:spTree>
    <p:extLst>
      <p:ext uri="{BB962C8B-B14F-4D97-AF65-F5344CB8AC3E}">
        <p14:creationId xmlns:p14="http://schemas.microsoft.com/office/powerpoint/2010/main" val="17402095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Appendix</a:t>
            </a:r>
          </a:p>
        </p:txBody>
      </p:sp>
    </p:spTree>
    <p:extLst>
      <p:ext uri="{BB962C8B-B14F-4D97-AF65-F5344CB8AC3E}">
        <p14:creationId xmlns:p14="http://schemas.microsoft.com/office/powerpoint/2010/main" val="23893399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C25CF5-6F94-41C5-B7A3-6E66A81D1E7B}"/>
              </a:ext>
            </a:extLst>
          </p:cNvPr>
          <p:cNvSpPr/>
          <p:nvPr/>
        </p:nvSpPr>
        <p:spPr>
          <a:xfrm>
            <a:off x="465301" y="691038"/>
            <a:ext cx="8759770" cy="3748719"/>
          </a:xfrm>
          <a:prstGeom prst="rect">
            <a:avLst/>
          </a:prstGeom>
        </p:spPr>
        <p:txBody>
          <a:bodyPr wrap="none">
            <a:spAutoFit/>
          </a:bodyPr>
          <a:lstStyle/>
          <a:p>
            <a:pPr fontAlgn="ctr"/>
            <a:r>
              <a:rPr lang="en-US" sz="3600" dirty="0"/>
              <a:t>Contents</a:t>
            </a:r>
          </a:p>
          <a:p>
            <a:pPr fontAlgn="ctr"/>
            <a:endParaRPr lang="en-US" sz="3600" dirty="0"/>
          </a:p>
          <a:p>
            <a:pPr marL="287338" indent="-287338" fontAlgn="ctr">
              <a:buFont typeface="Arial" panose="020B0604020202020204" pitchFamily="34" charset="0"/>
              <a:buChar char="•"/>
            </a:pPr>
            <a:r>
              <a:rPr lang="en-US" sz="2400" dirty="0"/>
              <a:t>What is an ADS? </a:t>
            </a:r>
          </a:p>
          <a:p>
            <a:pPr marL="287338" indent="-287338" fontAlgn="ctr">
              <a:buFont typeface="Arial" panose="020B0604020202020204" pitchFamily="34" charset="0"/>
              <a:buChar char="•"/>
            </a:pPr>
            <a:r>
              <a:rPr lang="en-US" sz="2400" dirty="0"/>
              <a:t>When do you deliver ADS?</a:t>
            </a:r>
          </a:p>
          <a:p>
            <a:pPr marL="287338" indent="-287338" fontAlgn="ctr">
              <a:buFont typeface="Arial" panose="020B0604020202020204" pitchFamily="34" charset="0"/>
              <a:buChar char="•"/>
            </a:pPr>
            <a:r>
              <a:rPr lang="en-US" sz="2400" dirty="0"/>
              <a:t>How do you determine whether an ADS has been successful?</a:t>
            </a:r>
          </a:p>
          <a:p>
            <a:pPr marL="287338" indent="-287338" fontAlgn="ctr">
              <a:buFont typeface="Arial" panose="020B0604020202020204" pitchFamily="34" charset="0"/>
              <a:buChar char="•"/>
            </a:pPr>
            <a:r>
              <a:rPr lang="en-US" sz="2400" dirty="0"/>
              <a:t>How do you plan for success in an ADS?  </a:t>
            </a:r>
          </a:p>
          <a:p>
            <a:pPr marL="287338" indent="-287338" fontAlgn="ctr">
              <a:buFont typeface="Arial" panose="020B0604020202020204" pitchFamily="34" charset="0"/>
              <a:buChar char="•"/>
            </a:pPr>
            <a:endParaRPr lang="en-US" sz="2400" dirty="0"/>
          </a:p>
          <a:p>
            <a:pPr fontAlgn="ctr"/>
            <a:endParaRPr lang="en-US" sz="2400" dirty="0"/>
          </a:p>
          <a:p>
            <a:pPr>
              <a:lnSpc>
                <a:spcPct val="90000"/>
              </a:lnSpc>
              <a:spcAft>
                <a:spcPts val="600"/>
              </a:spcAft>
            </a:pPr>
            <a:endParaRPr lang="en-US" sz="2400" dirty="0"/>
          </a:p>
        </p:txBody>
      </p:sp>
    </p:spTree>
    <p:extLst>
      <p:ext uri="{BB962C8B-B14F-4D97-AF65-F5344CB8AC3E}">
        <p14:creationId xmlns:p14="http://schemas.microsoft.com/office/powerpoint/2010/main" val="2686293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8449" y="2018213"/>
            <a:ext cx="4849171" cy="1292662"/>
          </a:xfrm>
        </p:spPr>
        <p:txBody>
          <a:bodyPr/>
          <a:lstStyle/>
          <a:p>
            <a:r>
              <a:rPr lang="en-US" sz="1800" dirty="0"/>
              <a:t>An Architecture Design Session (ADS) is a </a:t>
            </a:r>
            <a:r>
              <a:rPr lang="en-US" sz="1800" b="1" dirty="0"/>
              <a:t>one- to multi-day </a:t>
            </a:r>
            <a:r>
              <a:rPr lang="en-US" sz="1800" dirty="0"/>
              <a:t>engagement driven by technical sales that maps technical solutions to customer opportunities.</a:t>
            </a:r>
          </a:p>
        </p:txBody>
      </p:sp>
      <p:sp>
        <p:nvSpPr>
          <p:cNvPr id="4" name="Title 3"/>
          <p:cNvSpPr>
            <a:spLocks noGrp="1"/>
          </p:cNvSpPr>
          <p:nvPr>
            <p:ph type="title"/>
          </p:nvPr>
        </p:nvSpPr>
        <p:spPr/>
        <p:txBody>
          <a:bodyPr/>
          <a:lstStyle/>
          <a:p>
            <a:r>
              <a:rPr lang="en-US" dirty="0"/>
              <a:t>What is an ADS? </a:t>
            </a:r>
          </a:p>
        </p:txBody>
      </p:sp>
      <p:pic>
        <p:nvPicPr>
          <p:cNvPr id="7" name="Picture Placeholder 6"/>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2506" b="12506"/>
          <a:stretch>
            <a:fillRect/>
          </a:stretch>
        </p:blipFill>
        <p:spPr/>
      </p:pic>
      <p:pic>
        <p:nvPicPr>
          <p:cNvPr id="3" name="Picture 2">
            <a:extLst>
              <a:ext uri="{FF2B5EF4-FFF2-40B4-BE49-F238E27FC236}">
                <a16:creationId xmlns:a16="http://schemas.microsoft.com/office/drawing/2014/main" id="{FDEAED42-76C0-4E44-A2EF-1DA85ED2FA1D}"/>
              </a:ext>
            </a:extLst>
          </p:cNvPr>
          <p:cNvPicPr>
            <a:picLocks noChangeAspect="1"/>
          </p:cNvPicPr>
          <p:nvPr/>
        </p:nvPicPr>
        <p:blipFill rotWithShape="1">
          <a:blip r:embed="rId4">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12547419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52DBE-59A6-415A-9F13-496B4D2BF7EB}"/>
              </a:ext>
            </a:extLst>
          </p:cNvPr>
          <p:cNvSpPr>
            <a:spLocks noGrp="1"/>
          </p:cNvSpPr>
          <p:nvPr>
            <p:ph type="title"/>
          </p:nvPr>
        </p:nvSpPr>
        <p:spPr/>
        <p:txBody>
          <a:bodyPr/>
          <a:lstStyle/>
          <a:p>
            <a:r>
              <a:rPr lang="en-US" dirty="0"/>
              <a:t>Sample agenda</a:t>
            </a:r>
          </a:p>
        </p:txBody>
      </p:sp>
      <p:graphicFrame>
        <p:nvGraphicFramePr>
          <p:cNvPr id="4" name="Table 3">
            <a:extLst>
              <a:ext uri="{FF2B5EF4-FFF2-40B4-BE49-F238E27FC236}">
                <a16:creationId xmlns:a16="http://schemas.microsoft.com/office/drawing/2014/main" id="{3CCBC2A8-4B7A-43F9-90D0-A3937F21EDEB}"/>
              </a:ext>
            </a:extLst>
          </p:cNvPr>
          <p:cNvGraphicFramePr>
            <a:graphicFrameLocks noGrp="1"/>
          </p:cNvGraphicFramePr>
          <p:nvPr>
            <p:extLst/>
          </p:nvPr>
        </p:nvGraphicFramePr>
        <p:xfrm>
          <a:off x="461803" y="1162154"/>
          <a:ext cx="5212080" cy="1898650"/>
        </p:xfrm>
        <a:graphic>
          <a:graphicData uri="http://schemas.openxmlformats.org/drawingml/2006/table">
            <a:tbl>
              <a:tblPr firstRow="1" bandRow="1">
                <a:tableStyleId>{5C22544A-7EE6-4342-B048-85BDC9FD1C3A}</a:tableStyleId>
              </a:tblPr>
              <a:tblGrid>
                <a:gridCol w="3151247">
                  <a:extLst>
                    <a:ext uri="{9D8B030D-6E8A-4147-A177-3AD203B41FA5}">
                      <a16:colId xmlns:a16="http://schemas.microsoft.com/office/drawing/2014/main" val="20000"/>
                    </a:ext>
                  </a:extLst>
                </a:gridCol>
                <a:gridCol w="2060833">
                  <a:extLst>
                    <a:ext uri="{9D8B030D-6E8A-4147-A177-3AD203B41FA5}">
                      <a16:colId xmlns:a16="http://schemas.microsoft.com/office/drawing/2014/main" val="20001"/>
                    </a:ext>
                  </a:extLst>
                </a:gridCol>
              </a:tblGrid>
              <a:tr h="370840">
                <a:tc>
                  <a:txBody>
                    <a:bodyPr/>
                    <a:lstStyle/>
                    <a:p>
                      <a:r>
                        <a:rPr lang="en-US" dirty="0"/>
                        <a:t>Befor</a:t>
                      </a:r>
                      <a:r>
                        <a:rPr lang="en-US" baseline="0" dirty="0"/>
                        <a:t>e the ADS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629412">
                <a:tc>
                  <a:txBody>
                    <a:bodyPr/>
                    <a:lstStyle/>
                    <a:p>
                      <a:r>
                        <a:rPr lang="en-US" dirty="0"/>
                        <a:t>Preliminary requirements clarification</a:t>
                      </a:r>
                    </a:p>
                  </a:txBody>
                  <a:tcPr/>
                </a:tc>
                <a:tc>
                  <a:txBody>
                    <a:bodyPr/>
                    <a:lstStyle/>
                    <a:p>
                      <a:r>
                        <a:rPr lang="en-US" dirty="0"/>
                        <a:t>9:00 am - 9:30 am</a:t>
                      </a:r>
                    </a:p>
                  </a:txBody>
                  <a:tcPr/>
                </a:tc>
                <a:extLst>
                  <a:ext uri="{0D108BD9-81ED-4DB2-BD59-A6C34878D82A}">
                    <a16:rowId xmlns:a16="http://schemas.microsoft.com/office/drawing/2014/main" val="10001"/>
                  </a:ext>
                </a:extLst>
              </a:tr>
              <a:tr h="898398">
                <a:tc>
                  <a:txBody>
                    <a:bodyPr/>
                    <a:lstStyle/>
                    <a:p>
                      <a:r>
                        <a:rPr lang="en-US" dirty="0"/>
                        <a:t>Ideation &amp; Baseline</a:t>
                      </a:r>
                      <a:r>
                        <a:rPr lang="en-US" baseline="0" dirty="0"/>
                        <a:t>/Candidate Architecture Discussion</a:t>
                      </a:r>
                      <a:endParaRPr lang="en-US" dirty="0"/>
                    </a:p>
                  </a:txBody>
                  <a:tcPr/>
                </a:tc>
                <a:tc>
                  <a:txBody>
                    <a:bodyPr/>
                    <a:lstStyle/>
                    <a:p>
                      <a:r>
                        <a:rPr lang="en-US" dirty="0"/>
                        <a:t>9:30 am</a:t>
                      </a:r>
                      <a:r>
                        <a:rPr lang="en-US" baseline="0" dirty="0"/>
                        <a:t> - 10:30 am</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DDA69FC7-66A7-4AEF-9733-3D010157A63F}"/>
              </a:ext>
            </a:extLst>
          </p:cNvPr>
          <p:cNvGraphicFramePr>
            <a:graphicFrameLocks noGrp="1"/>
          </p:cNvGraphicFramePr>
          <p:nvPr>
            <p:extLst/>
          </p:nvPr>
        </p:nvGraphicFramePr>
        <p:xfrm>
          <a:off x="6002378" y="1513018"/>
          <a:ext cx="5212080" cy="4312386"/>
        </p:xfrm>
        <a:graphic>
          <a:graphicData uri="http://schemas.openxmlformats.org/drawingml/2006/table">
            <a:tbl>
              <a:tblPr firstRow="1" bandRow="1">
                <a:tableStyleId>{5C22544A-7EE6-4342-B048-85BDC9FD1C3A}</a:tableStyleId>
              </a:tblPr>
              <a:tblGrid>
                <a:gridCol w="3170498">
                  <a:extLst>
                    <a:ext uri="{9D8B030D-6E8A-4147-A177-3AD203B41FA5}">
                      <a16:colId xmlns:a16="http://schemas.microsoft.com/office/drawing/2014/main" val="20000"/>
                    </a:ext>
                  </a:extLst>
                </a:gridCol>
                <a:gridCol w="2041582">
                  <a:extLst>
                    <a:ext uri="{9D8B030D-6E8A-4147-A177-3AD203B41FA5}">
                      <a16:colId xmlns:a16="http://schemas.microsoft.com/office/drawing/2014/main" val="20001"/>
                    </a:ext>
                  </a:extLst>
                </a:gridCol>
              </a:tblGrid>
              <a:tr h="370840">
                <a:tc>
                  <a:txBody>
                    <a:bodyPr/>
                    <a:lstStyle/>
                    <a:p>
                      <a:r>
                        <a:rPr lang="en-US" dirty="0"/>
                        <a:t>During </a:t>
                      </a:r>
                      <a:r>
                        <a:rPr lang="en-US" baseline="0" dirty="0"/>
                        <a:t>the ADS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r>
                        <a:rPr lang="en-US" dirty="0"/>
                        <a:t>Day 1</a:t>
                      </a:r>
                    </a:p>
                  </a:txBody>
                  <a:tcPr/>
                </a:tc>
                <a:extLst>
                  <a:ext uri="{0D108BD9-81ED-4DB2-BD59-A6C34878D82A}">
                    <a16:rowId xmlns:a16="http://schemas.microsoft.com/office/drawing/2014/main" val="10001"/>
                  </a:ext>
                </a:extLst>
              </a:tr>
              <a:tr h="629412">
                <a:tc>
                  <a:txBody>
                    <a:bodyPr/>
                    <a:lstStyle/>
                    <a:p>
                      <a:r>
                        <a:rPr lang="en-US" dirty="0"/>
                        <a:t>Detailed discovery</a:t>
                      </a:r>
                    </a:p>
                  </a:txBody>
                  <a:tcPr/>
                </a:tc>
                <a:tc>
                  <a:txBody>
                    <a:bodyPr/>
                    <a:lstStyle/>
                    <a:p>
                      <a:r>
                        <a:rPr lang="en-US" dirty="0"/>
                        <a:t>9:00 am - 12:00 pm</a:t>
                      </a:r>
                    </a:p>
                  </a:txBody>
                  <a:tcPr/>
                </a:tc>
                <a:extLst>
                  <a:ext uri="{0D108BD9-81ED-4DB2-BD59-A6C34878D82A}">
                    <a16:rowId xmlns:a16="http://schemas.microsoft.com/office/drawing/2014/main" val="10002"/>
                  </a:ext>
                </a:extLst>
              </a:tr>
              <a:tr h="370840">
                <a:tc>
                  <a:txBody>
                    <a:bodyPr/>
                    <a:lstStyle/>
                    <a:p>
                      <a:r>
                        <a:rPr lang="en-US" dirty="0"/>
                        <a:t>Envisioning</a:t>
                      </a:r>
                    </a:p>
                  </a:txBody>
                  <a:tcPr/>
                </a:tc>
                <a:tc>
                  <a:txBody>
                    <a:bodyPr/>
                    <a:lstStyle/>
                    <a:p>
                      <a:r>
                        <a:rPr lang="en-US" dirty="0"/>
                        <a:t>1:00 pm</a:t>
                      </a:r>
                      <a:r>
                        <a:rPr lang="en-US" baseline="0" dirty="0"/>
                        <a:t> - 5:00 pm</a:t>
                      </a:r>
                      <a:endParaRPr lang="en-US" dirty="0"/>
                    </a:p>
                  </a:txBody>
                  <a:tcPr/>
                </a:tc>
                <a:extLst>
                  <a:ext uri="{0D108BD9-81ED-4DB2-BD59-A6C34878D82A}">
                    <a16:rowId xmlns:a16="http://schemas.microsoft.com/office/drawing/2014/main" val="10003"/>
                  </a:ext>
                </a:extLst>
              </a:tr>
              <a:tr h="413232">
                <a:tc>
                  <a:txBody>
                    <a:bodyPr/>
                    <a:lstStyle/>
                    <a:p>
                      <a:endParaRPr lang="en-US"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Day 2</a:t>
                      </a:r>
                    </a:p>
                  </a:txBody>
                  <a:tcPr/>
                </a:tc>
                <a:extLst>
                  <a:ext uri="{0D108BD9-81ED-4DB2-BD59-A6C34878D82A}">
                    <a16:rowId xmlns:a16="http://schemas.microsoft.com/office/drawing/2014/main" val="10004"/>
                  </a:ext>
                </a:extLst>
              </a:tr>
              <a:tr h="629412">
                <a:tc>
                  <a:txBody>
                    <a:bodyPr/>
                    <a:lstStyle/>
                    <a:p>
                      <a:r>
                        <a:rPr lang="en-US" dirty="0"/>
                        <a:t>Whiteboard </a:t>
                      </a:r>
                      <a:r>
                        <a:rPr lang="en-US" baseline="0" dirty="0"/>
                        <a:t>Candidate Architecture(s)</a:t>
                      </a:r>
                      <a:endParaRPr lang="en-US"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9:00 am - 12:00 pm</a:t>
                      </a:r>
                    </a:p>
                  </a:txBody>
                  <a:tcPr/>
                </a:tc>
                <a:extLst>
                  <a:ext uri="{0D108BD9-81ED-4DB2-BD59-A6C34878D82A}">
                    <a16:rowId xmlns:a16="http://schemas.microsoft.com/office/drawing/2014/main" val="10005"/>
                  </a:ext>
                </a:extLst>
              </a:tr>
              <a:tr h="629412">
                <a:tc>
                  <a:txBody>
                    <a:bodyPr/>
                    <a:lstStyle/>
                    <a:p>
                      <a:r>
                        <a:rPr lang="en-US" dirty="0"/>
                        <a:t>Identify</a:t>
                      </a:r>
                      <a:r>
                        <a:rPr lang="en-US" baseline="0" dirty="0"/>
                        <a:t> and define </a:t>
                      </a:r>
                      <a:r>
                        <a:rPr lang="en-US" dirty="0"/>
                        <a:t>POC</a:t>
                      </a:r>
                      <a:r>
                        <a:rPr lang="en-US" baseline="0" dirty="0"/>
                        <a:t> and Pilot(s)</a:t>
                      </a:r>
                      <a:endParaRPr lang="en-US"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1:00</a:t>
                      </a:r>
                      <a:r>
                        <a:rPr lang="en-US" baseline="0" dirty="0"/>
                        <a:t> pm </a:t>
                      </a:r>
                      <a:r>
                        <a:rPr lang="mr-IN" baseline="0" dirty="0"/>
                        <a:t>–</a:t>
                      </a:r>
                      <a:r>
                        <a:rPr lang="en-US" baseline="0" dirty="0"/>
                        <a:t> 4:00 pm</a:t>
                      </a:r>
                      <a:endParaRPr lang="en-US" dirty="0"/>
                    </a:p>
                  </a:txBody>
                  <a:tcPr/>
                </a:tc>
                <a:extLst>
                  <a:ext uri="{0D108BD9-81ED-4DB2-BD59-A6C34878D82A}">
                    <a16:rowId xmlns:a16="http://schemas.microsoft.com/office/drawing/2014/main" val="10006"/>
                  </a:ext>
                </a:extLst>
              </a:tr>
              <a:tr h="898398">
                <a:tc>
                  <a:txBody>
                    <a:bodyPr/>
                    <a:lstStyle/>
                    <a:p>
                      <a:r>
                        <a:rPr lang="en-US" dirty="0"/>
                        <a:t>Document high level deliverables and next action steps</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4:00</a:t>
                      </a:r>
                      <a:r>
                        <a:rPr lang="en-US" baseline="0" dirty="0"/>
                        <a:t> pm </a:t>
                      </a:r>
                      <a:r>
                        <a:rPr lang="mr-IN" baseline="0" dirty="0"/>
                        <a:t>–</a:t>
                      </a:r>
                      <a:r>
                        <a:rPr lang="en-US" baseline="0" dirty="0"/>
                        <a:t> 5:00 pm</a:t>
                      </a:r>
                      <a:endParaRPr lang="en-US" dirty="0"/>
                    </a:p>
                  </a:txBody>
                  <a:tcPr/>
                </a:tc>
                <a:extLst>
                  <a:ext uri="{0D108BD9-81ED-4DB2-BD59-A6C34878D82A}">
                    <a16:rowId xmlns:a16="http://schemas.microsoft.com/office/drawing/2014/main" val="10007"/>
                  </a:ext>
                </a:extLst>
              </a:tr>
            </a:tbl>
          </a:graphicData>
        </a:graphic>
      </p:graphicFrame>
      <p:sp>
        <p:nvSpPr>
          <p:cNvPr id="6" name="TextBox 5">
            <a:extLst>
              <a:ext uri="{FF2B5EF4-FFF2-40B4-BE49-F238E27FC236}">
                <a16:creationId xmlns:a16="http://schemas.microsoft.com/office/drawing/2014/main" id="{C1138ACB-5DB9-47A7-99D9-073A9743B3A1}"/>
              </a:ext>
            </a:extLst>
          </p:cNvPr>
          <p:cNvSpPr txBox="1"/>
          <p:nvPr/>
        </p:nvSpPr>
        <p:spPr>
          <a:xfrm>
            <a:off x="1507782" y="2983774"/>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This work can be performed remotely.</a:t>
            </a:r>
          </a:p>
        </p:txBody>
      </p:sp>
      <p:sp>
        <p:nvSpPr>
          <p:cNvPr id="7" name="TextBox 6">
            <a:extLst>
              <a:ext uri="{FF2B5EF4-FFF2-40B4-BE49-F238E27FC236}">
                <a16:creationId xmlns:a16="http://schemas.microsoft.com/office/drawing/2014/main" id="{D972BEB5-86A7-4502-A80A-26EAFFEDED9A}"/>
              </a:ext>
            </a:extLst>
          </p:cNvPr>
          <p:cNvSpPr txBox="1"/>
          <p:nvPr/>
        </p:nvSpPr>
        <p:spPr>
          <a:xfrm>
            <a:off x="6823558" y="5769185"/>
            <a:ext cx="475104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The ADS should be performed in-person.</a:t>
            </a:r>
          </a:p>
        </p:txBody>
      </p:sp>
      <p:graphicFrame>
        <p:nvGraphicFramePr>
          <p:cNvPr id="8" name="Table 7">
            <a:extLst>
              <a:ext uri="{FF2B5EF4-FFF2-40B4-BE49-F238E27FC236}">
                <a16:creationId xmlns:a16="http://schemas.microsoft.com/office/drawing/2014/main" id="{9996725A-9423-4C58-8D51-5E0A232CFD87}"/>
              </a:ext>
            </a:extLst>
          </p:cNvPr>
          <p:cNvGraphicFramePr>
            <a:graphicFrameLocks noGrp="1"/>
          </p:cNvGraphicFramePr>
          <p:nvPr>
            <p:extLst/>
          </p:nvPr>
        </p:nvGraphicFramePr>
        <p:xfrm>
          <a:off x="461803" y="4712993"/>
          <a:ext cx="5212080" cy="1371092"/>
        </p:xfrm>
        <a:graphic>
          <a:graphicData uri="http://schemas.openxmlformats.org/drawingml/2006/table">
            <a:tbl>
              <a:tblPr firstRow="1" bandRow="1">
                <a:tableStyleId>{5C22544A-7EE6-4342-B048-85BDC9FD1C3A}</a:tableStyleId>
              </a:tblPr>
              <a:tblGrid>
                <a:gridCol w="3118795">
                  <a:extLst>
                    <a:ext uri="{9D8B030D-6E8A-4147-A177-3AD203B41FA5}">
                      <a16:colId xmlns:a16="http://schemas.microsoft.com/office/drawing/2014/main" val="20000"/>
                    </a:ext>
                  </a:extLst>
                </a:gridCol>
                <a:gridCol w="2093285">
                  <a:extLst>
                    <a:ext uri="{9D8B030D-6E8A-4147-A177-3AD203B41FA5}">
                      <a16:colId xmlns:a16="http://schemas.microsoft.com/office/drawing/2014/main" val="20001"/>
                    </a:ext>
                  </a:extLst>
                </a:gridCol>
              </a:tblGrid>
              <a:tr h="370840">
                <a:tc>
                  <a:txBody>
                    <a:bodyPr/>
                    <a:lstStyle/>
                    <a:p>
                      <a:r>
                        <a:rPr lang="en-US" dirty="0"/>
                        <a:t>After </a:t>
                      </a:r>
                      <a:r>
                        <a:rPr lang="en-US" baseline="0" dirty="0"/>
                        <a:t>the ADS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Create architecture</a:t>
                      </a:r>
                      <a:r>
                        <a:rPr lang="en-US" baseline="0" dirty="0"/>
                        <a:t> diagrams</a:t>
                      </a:r>
                      <a:endParaRPr lang="en-US" dirty="0"/>
                    </a:p>
                  </a:txBody>
                  <a:tcPr/>
                </a:tc>
                <a:tc>
                  <a:txBody>
                    <a:bodyPr/>
                    <a:lstStyle/>
                    <a:p>
                      <a:r>
                        <a:rPr lang="en-US" dirty="0"/>
                        <a:t>*Varies by project</a:t>
                      </a:r>
                    </a:p>
                  </a:txBody>
                  <a:tcPr/>
                </a:tc>
                <a:extLst>
                  <a:ext uri="{0D108BD9-81ED-4DB2-BD59-A6C34878D82A}">
                    <a16:rowId xmlns:a16="http://schemas.microsoft.com/office/drawing/2014/main" val="10001"/>
                  </a:ext>
                </a:extLst>
              </a:tr>
              <a:tr h="629412">
                <a:tc>
                  <a:txBody>
                    <a:bodyPr/>
                    <a:lstStyle/>
                    <a:p>
                      <a:r>
                        <a:rPr lang="en-US" dirty="0"/>
                        <a:t>Review architecture diagrams with ADS team</a:t>
                      </a:r>
                    </a:p>
                  </a:txBody>
                  <a:tcPr/>
                </a:tc>
                <a:tc>
                  <a:txBody>
                    <a:bodyPr/>
                    <a:lstStyle/>
                    <a:p>
                      <a:r>
                        <a:rPr lang="en-US" dirty="0"/>
                        <a:t>9:30 am</a:t>
                      </a:r>
                      <a:r>
                        <a:rPr lang="en-US" baseline="0" dirty="0"/>
                        <a:t> - 10:30 am</a:t>
                      </a:r>
                      <a:endParaRPr lang="en-US" dirty="0"/>
                    </a:p>
                  </a:txBody>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CE972EB6-A3A5-4CC4-AD18-83B89E4F7BF8}"/>
              </a:ext>
            </a:extLst>
          </p:cNvPr>
          <p:cNvSpPr txBox="1"/>
          <p:nvPr/>
        </p:nvSpPr>
        <p:spPr>
          <a:xfrm>
            <a:off x="1583180" y="6001326"/>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This work can be performed remotely.</a:t>
            </a:r>
          </a:p>
        </p:txBody>
      </p:sp>
    </p:spTree>
    <p:extLst>
      <p:ext uri="{BB962C8B-B14F-4D97-AF65-F5344CB8AC3E}">
        <p14:creationId xmlns:p14="http://schemas.microsoft.com/office/powerpoint/2010/main" val="39138847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8DF06C-21AE-4A7F-8D17-18134B8534D4}"/>
              </a:ext>
            </a:extLst>
          </p:cNvPr>
          <p:cNvSpPr>
            <a:spLocks noGrp="1"/>
          </p:cNvSpPr>
          <p:nvPr>
            <p:ph type="body" sz="quarter" idx="10"/>
          </p:nvPr>
        </p:nvSpPr>
        <p:spPr>
          <a:xfrm>
            <a:off x="269239" y="2040515"/>
            <a:ext cx="5452870" cy="2449901"/>
          </a:xfrm>
        </p:spPr>
        <p:txBody>
          <a:bodyPr/>
          <a:lstStyle/>
          <a:p>
            <a:r>
              <a:rPr lang="en-US" dirty="0"/>
              <a:t>How often do you deliver an ADS?</a:t>
            </a:r>
          </a:p>
          <a:p>
            <a:endParaRPr lang="en-US" dirty="0"/>
          </a:p>
          <a:p>
            <a:r>
              <a:rPr lang="en-US" dirty="0"/>
              <a:t>How do you prepare for an ADS? </a:t>
            </a:r>
          </a:p>
          <a:p>
            <a:endParaRPr lang="en-US" dirty="0"/>
          </a:p>
          <a:p>
            <a:r>
              <a:rPr lang="en-US" dirty="0"/>
              <a:t>How much information do you typically have when you walk into and ADS session? </a:t>
            </a:r>
          </a:p>
          <a:p>
            <a:endParaRPr lang="en-US" dirty="0"/>
          </a:p>
          <a:p>
            <a:r>
              <a:rPr lang="en-US" dirty="0"/>
              <a:t>How do you know if an ADS has been successful? </a:t>
            </a:r>
          </a:p>
        </p:txBody>
      </p:sp>
      <p:sp>
        <p:nvSpPr>
          <p:cNvPr id="3" name="Title 2">
            <a:extLst>
              <a:ext uri="{FF2B5EF4-FFF2-40B4-BE49-F238E27FC236}">
                <a16:creationId xmlns:a16="http://schemas.microsoft.com/office/drawing/2014/main" id="{AEA8F35B-F1D8-4AA1-9306-50283DBAA056}"/>
              </a:ext>
            </a:extLst>
          </p:cNvPr>
          <p:cNvSpPr>
            <a:spLocks noGrp="1"/>
          </p:cNvSpPr>
          <p:nvPr>
            <p:ph type="title"/>
          </p:nvPr>
        </p:nvSpPr>
        <p:spPr/>
        <p:txBody>
          <a:bodyPr/>
          <a:lstStyle/>
          <a:p>
            <a:r>
              <a:rPr lang="en-US" dirty="0"/>
              <a:t>Your ADS experiences</a:t>
            </a:r>
          </a:p>
        </p:txBody>
      </p:sp>
      <p:pic>
        <p:nvPicPr>
          <p:cNvPr id="5" name="Picture 4">
            <a:extLst>
              <a:ext uri="{FF2B5EF4-FFF2-40B4-BE49-F238E27FC236}">
                <a16:creationId xmlns:a16="http://schemas.microsoft.com/office/drawing/2014/main" id="{08217708-1D24-413C-8B20-8FF6D0C558DC}"/>
              </a:ext>
            </a:extLst>
          </p:cNvPr>
          <p:cNvPicPr>
            <a:picLocks noChangeAspect="1"/>
          </p:cNvPicPr>
          <p:nvPr/>
        </p:nvPicPr>
        <p:blipFill rotWithShape="1">
          <a:blip r:embed="rId3">
            <a:extLst>
              <a:ext uri="{28A0092B-C50C-407E-A947-70E740481C1C}">
                <a14:useLocalDpi xmlns:a14="http://schemas.microsoft.com/office/drawing/2010/main" val="0"/>
              </a:ext>
            </a:extLst>
          </a:blip>
          <a:srcRect l="43782" t="4983" r="6834" b="12791"/>
          <a:stretch/>
        </p:blipFill>
        <p:spPr>
          <a:xfrm>
            <a:off x="6012205" y="0"/>
            <a:ext cx="6179795" cy="6858000"/>
          </a:xfrm>
          <a:prstGeom prst="rect">
            <a:avLst/>
          </a:prstGeom>
        </p:spPr>
      </p:pic>
    </p:spTree>
    <p:extLst>
      <p:ext uri="{BB962C8B-B14F-4D97-AF65-F5344CB8AC3E}">
        <p14:creationId xmlns:p14="http://schemas.microsoft.com/office/powerpoint/2010/main" val="15753728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80EE42-EE12-4465-B86D-2DEB288CB20F}"/>
              </a:ext>
            </a:extLst>
          </p:cNvPr>
          <p:cNvSpPr>
            <a:spLocks noGrp="1"/>
          </p:cNvSpPr>
          <p:nvPr>
            <p:ph type="title"/>
          </p:nvPr>
        </p:nvSpPr>
        <p:spPr>
          <a:xfrm>
            <a:off x="269240" y="2588774"/>
            <a:ext cx="4795873" cy="1680460"/>
          </a:xfrm>
        </p:spPr>
        <p:txBody>
          <a:bodyPr/>
          <a:lstStyle/>
          <a:p>
            <a:r>
              <a:rPr lang="en-US" sz="1800" spc="0" dirty="0">
                <a:latin typeface="+mn-lt"/>
                <a:cs typeface="+mn-cs"/>
              </a:rPr>
              <a:t>The goal of an ADS is to help the customer get a working solution deployed. This may be via a pilot that will release into production or one or more proofs of technology that de-risk critical aspects.</a:t>
            </a:r>
            <a:br>
              <a:rPr lang="en-US" sz="1800" spc="0" dirty="0">
                <a:latin typeface="+mn-lt"/>
                <a:cs typeface="+mn-cs"/>
              </a:rPr>
            </a:br>
            <a:endParaRPr lang="en-US" sz="1800" spc="0" dirty="0">
              <a:latin typeface="+mn-lt"/>
              <a:cs typeface="+mn-cs"/>
            </a:endParaRPr>
          </a:p>
        </p:txBody>
      </p:sp>
      <p:sp>
        <p:nvSpPr>
          <p:cNvPr id="6" name="Title 3">
            <a:extLst>
              <a:ext uri="{FF2B5EF4-FFF2-40B4-BE49-F238E27FC236}">
                <a16:creationId xmlns:a16="http://schemas.microsoft.com/office/drawing/2014/main" id="{3F43375F-4F51-4517-B4F7-DF466A82D165}"/>
              </a:ext>
            </a:extLst>
          </p:cNvPr>
          <p:cNvSpPr txBox="1">
            <a:spLocks/>
          </p:cNvSpPr>
          <p:nvPr/>
        </p:nvSpPr>
        <p:spPr>
          <a:xfrm>
            <a:off x="268929" y="373698"/>
            <a:ext cx="5453954" cy="734496"/>
          </a:xfrm>
          <a:prstGeom prst="rect">
            <a:avLst/>
          </a:prstGeom>
        </p:spPr>
        <p:txBody>
          <a:bodyPr vert="horz" wrap="square" lIns="146304" tIns="91440" rIns="146304" bIns="91440" rtlCol="0" anchor="ctr">
            <a:spAutoFit/>
          </a:bodyPr>
          <a:lstStyle>
            <a:lvl1pPr algn="l" defTabSz="685692" rtl="0" eaLnBrk="1" latinLnBrk="0" hangingPunct="1">
              <a:lnSpc>
                <a:spcPct val="90000"/>
              </a:lnSpc>
              <a:spcBef>
                <a:spcPct val="0"/>
              </a:spcBef>
              <a:buNone/>
              <a:defRPr lang="en-US" sz="4705" b="0" kern="1200" cap="none" spc="-75"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70" dirty="0"/>
              <a:t>ADS outcomes</a:t>
            </a:r>
          </a:p>
        </p:txBody>
      </p:sp>
    </p:spTree>
    <p:extLst>
      <p:ext uri="{BB962C8B-B14F-4D97-AF65-F5344CB8AC3E}">
        <p14:creationId xmlns:p14="http://schemas.microsoft.com/office/powerpoint/2010/main" val="23570732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a:t>
            </a:r>
            <a:r>
              <a:rPr lang="mr-IN" dirty="0"/>
              <a:t>–</a:t>
            </a:r>
            <a:r>
              <a:rPr lang="en-US" dirty="0"/>
              <a:t> PoC or Pilot?</a:t>
            </a:r>
          </a:p>
        </p:txBody>
      </p:sp>
      <p:sp>
        <p:nvSpPr>
          <p:cNvPr id="4" name="Diamond 3"/>
          <p:cNvSpPr/>
          <p:nvPr/>
        </p:nvSpPr>
        <p:spPr bwMode="auto">
          <a:xfrm>
            <a:off x="567967" y="3382733"/>
            <a:ext cx="508000" cy="50800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338597" y="3794633"/>
            <a:ext cx="98058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Start</a:t>
            </a:r>
          </a:p>
        </p:txBody>
      </p:sp>
      <p:sp>
        <p:nvSpPr>
          <p:cNvPr id="7" name="Rectangle 6"/>
          <p:cNvSpPr/>
          <p:nvPr/>
        </p:nvSpPr>
        <p:spPr>
          <a:xfrm>
            <a:off x="1582932" y="2397274"/>
            <a:ext cx="2560316" cy="480131"/>
          </a:xfrm>
          <a:prstGeom prst="rect">
            <a:avLst/>
          </a:prstGeom>
        </p:spPr>
        <p:txBody>
          <a:bodyPr wrap="none">
            <a:spAutoFit/>
          </a:bodyPr>
          <a:lstStyle/>
          <a:p>
            <a:pPr>
              <a:lnSpc>
                <a:spcPct val="90000"/>
              </a:lnSpc>
              <a:spcAft>
                <a:spcPts val="600"/>
              </a:spcAft>
            </a:pPr>
            <a:r>
              <a:rPr lang="en-US" sz="1400" dirty="0"/>
              <a:t>Will proving the scope out</a:t>
            </a:r>
            <a:br>
              <a:rPr lang="en-US" sz="1400" dirty="0"/>
            </a:br>
            <a:r>
              <a:rPr lang="en-US" sz="1400" dirty="0"/>
              <a:t>earlier risk the overall project?</a:t>
            </a:r>
          </a:p>
        </p:txBody>
      </p:sp>
      <p:sp>
        <p:nvSpPr>
          <p:cNvPr id="9" name="Rectangle 8"/>
          <p:cNvSpPr/>
          <p:nvPr/>
        </p:nvSpPr>
        <p:spPr>
          <a:xfrm>
            <a:off x="7068852" y="4169188"/>
            <a:ext cx="1961819" cy="480131"/>
          </a:xfrm>
          <a:prstGeom prst="rect">
            <a:avLst/>
          </a:prstGeom>
        </p:spPr>
        <p:txBody>
          <a:bodyPr wrap="none">
            <a:spAutoFit/>
          </a:bodyPr>
          <a:lstStyle/>
          <a:p>
            <a:pPr>
              <a:lnSpc>
                <a:spcPct val="90000"/>
              </a:lnSpc>
              <a:spcAft>
                <a:spcPts val="600"/>
              </a:spcAft>
            </a:pPr>
            <a:r>
              <a:rPr lang="en-US" sz="1400" dirty="0"/>
              <a:t>Does it need to release</a:t>
            </a:r>
            <a:br>
              <a:rPr lang="en-US" sz="1400" dirty="0"/>
            </a:br>
            <a:r>
              <a:rPr lang="en-US" sz="1400" dirty="0"/>
              <a:t>into production?</a:t>
            </a:r>
          </a:p>
        </p:txBody>
      </p:sp>
      <p:sp>
        <p:nvSpPr>
          <p:cNvPr id="10" name="Rectangle 9"/>
          <p:cNvSpPr/>
          <p:nvPr/>
        </p:nvSpPr>
        <p:spPr>
          <a:xfrm>
            <a:off x="1545528" y="4469952"/>
            <a:ext cx="3376593" cy="480131"/>
          </a:xfrm>
          <a:prstGeom prst="rect">
            <a:avLst/>
          </a:prstGeom>
        </p:spPr>
        <p:txBody>
          <a:bodyPr wrap="square">
            <a:spAutoFit/>
          </a:bodyPr>
          <a:lstStyle/>
          <a:p>
            <a:pPr>
              <a:lnSpc>
                <a:spcPct val="90000"/>
              </a:lnSpc>
              <a:spcAft>
                <a:spcPts val="600"/>
              </a:spcAft>
            </a:pPr>
            <a:r>
              <a:rPr lang="en-US" sz="1400" dirty="0"/>
              <a:t>Is the technology/architecture unfamiliar</a:t>
            </a:r>
            <a:br>
              <a:rPr lang="en-US" sz="1400" dirty="0"/>
            </a:br>
            <a:r>
              <a:rPr lang="en-US" sz="1400" dirty="0"/>
              <a:t>to the customer?</a:t>
            </a:r>
          </a:p>
        </p:txBody>
      </p:sp>
      <p:sp>
        <p:nvSpPr>
          <p:cNvPr id="12" name="Rectangle 11"/>
          <p:cNvSpPr/>
          <p:nvPr/>
        </p:nvSpPr>
        <p:spPr>
          <a:xfrm>
            <a:off x="1562072" y="3401495"/>
            <a:ext cx="3278141" cy="480131"/>
          </a:xfrm>
          <a:prstGeom prst="rect">
            <a:avLst/>
          </a:prstGeom>
        </p:spPr>
        <p:txBody>
          <a:bodyPr wrap="none">
            <a:spAutoFit/>
          </a:bodyPr>
          <a:lstStyle/>
          <a:p>
            <a:pPr>
              <a:lnSpc>
                <a:spcPct val="90000"/>
              </a:lnSpc>
              <a:spcAft>
                <a:spcPts val="600"/>
              </a:spcAft>
            </a:pPr>
            <a:r>
              <a:rPr lang="en-US" sz="1400" dirty="0"/>
              <a:t>Is there uncertainty about the </a:t>
            </a:r>
            <a:br>
              <a:rPr lang="en-US" sz="1400" dirty="0"/>
            </a:br>
            <a:r>
              <a:rPr lang="en-US" sz="1400" dirty="0"/>
              <a:t>recommended technology/architecture?</a:t>
            </a:r>
          </a:p>
        </p:txBody>
      </p:sp>
      <p:cxnSp>
        <p:nvCxnSpPr>
          <p:cNvPr id="13" name="Elbow Connector 12"/>
          <p:cNvCxnSpPr>
            <a:stCxn id="76" idx="3"/>
            <a:endCxn id="9" idx="0"/>
          </p:cNvCxnSpPr>
          <p:nvPr/>
        </p:nvCxnSpPr>
        <p:spPr>
          <a:xfrm>
            <a:off x="5826154" y="2760839"/>
            <a:ext cx="2223608" cy="140834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826154" y="2727178"/>
            <a:ext cx="433837" cy="286232"/>
          </a:xfrm>
          <a:prstGeom prst="rect">
            <a:avLst/>
          </a:prstGeom>
        </p:spPr>
        <p:txBody>
          <a:bodyPr wrap="none">
            <a:spAutoFit/>
          </a:bodyPr>
          <a:lstStyle/>
          <a:p>
            <a:pPr>
              <a:lnSpc>
                <a:spcPct val="90000"/>
              </a:lnSpc>
              <a:spcAft>
                <a:spcPts val="600"/>
              </a:spcAft>
            </a:pPr>
            <a:r>
              <a:rPr lang="en-US" sz="1400"/>
              <a:t>yes</a:t>
            </a:r>
            <a:endParaRPr lang="en-US" sz="1400" dirty="0"/>
          </a:p>
        </p:txBody>
      </p:sp>
      <p:cxnSp>
        <p:nvCxnSpPr>
          <p:cNvPr id="18" name="Elbow Connector 17"/>
          <p:cNvCxnSpPr>
            <a:stCxn id="79" idx="3"/>
            <a:endCxn id="9" idx="0"/>
          </p:cNvCxnSpPr>
          <p:nvPr/>
        </p:nvCxnSpPr>
        <p:spPr>
          <a:xfrm>
            <a:off x="5826153" y="3751386"/>
            <a:ext cx="2223609" cy="41780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826153" y="3752001"/>
            <a:ext cx="433837" cy="286232"/>
          </a:xfrm>
          <a:prstGeom prst="rect">
            <a:avLst/>
          </a:prstGeom>
        </p:spPr>
        <p:txBody>
          <a:bodyPr wrap="none">
            <a:spAutoFit/>
          </a:bodyPr>
          <a:lstStyle/>
          <a:p>
            <a:pPr>
              <a:lnSpc>
                <a:spcPct val="90000"/>
              </a:lnSpc>
              <a:spcAft>
                <a:spcPts val="600"/>
              </a:spcAft>
            </a:pPr>
            <a:r>
              <a:rPr lang="en-US" sz="1400"/>
              <a:t>yes</a:t>
            </a:r>
            <a:endParaRPr lang="en-US" sz="1400" dirty="0"/>
          </a:p>
        </p:txBody>
      </p:sp>
      <p:cxnSp>
        <p:nvCxnSpPr>
          <p:cNvPr id="20" name="Elbow Connector 19"/>
          <p:cNvCxnSpPr/>
          <p:nvPr/>
        </p:nvCxnSpPr>
        <p:spPr>
          <a:xfrm rot="16200000" flipH="1">
            <a:off x="7863352" y="4774404"/>
            <a:ext cx="524090" cy="24918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898201" y="4385070"/>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sp>
        <p:nvSpPr>
          <p:cNvPr id="22" name="Rectangle 21"/>
          <p:cNvSpPr/>
          <p:nvPr/>
        </p:nvSpPr>
        <p:spPr>
          <a:xfrm>
            <a:off x="9507855" y="5284210"/>
            <a:ext cx="1207767" cy="313932"/>
          </a:xfrm>
          <a:prstGeom prst="rect">
            <a:avLst/>
          </a:prstGeom>
          <a:ln w="28575">
            <a:solidFill>
              <a:srgbClr val="107BD4"/>
            </a:solidFill>
          </a:ln>
        </p:spPr>
        <p:txBody>
          <a:bodyPr wrap="none">
            <a:spAutoFit/>
          </a:bodyPr>
          <a:lstStyle/>
          <a:p>
            <a:pPr>
              <a:lnSpc>
                <a:spcPct val="90000"/>
              </a:lnSpc>
              <a:spcAft>
                <a:spcPts val="600"/>
              </a:spcAft>
            </a:pPr>
            <a:r>
              <a:rPr lang="en-US" sz="1600" dirty="0"/>
              <a:t>Build a PoC</a:t>
            </a:r>
          </a:p>
        </p:txBody>
      </p:sp>
      <p:sp>
        <p:nvSpPr>
          <p:cNvPr id="24" name="Rectangle 23"/>
          <p:cNvSpPr/>
          <p:nvPr/>
        </p:nvSpPr>
        <p:spPr>
          <a:xfrm>
            <a:off x="7954564" y="4578969"/>
            <a:ext cx="433837" cy="286232"/>
          </a:xfrm>
          <a:prstGeom prst="rect">
            <a:avLst/>
          </a:prstGeom>
        </p:spPr>
        <p:txBody>
          <a:bodyPr wrap="none">
            <a:spAutoFit/>
          </a:bodyPr>
          <a:lstStyle/>
          <a:p>
            <a:pPr>
              <a:lnSpc>
                <a:spcPct val="90000"/>
              </a:lnSpc>
              <a:spcAft>
                <a:spcPts val="600"/>
              </a:spcAft>
            </a:pPr>
            <a:r>
              <a:rPr lang="en-US" sz="1400"/>
              <a:t>yes</a:t>
            </a:r>
            <a:endParaRPr lang="en-US" sz="1400" dirty="0"/>
          </a:p>
        </p:txBody>
      </p:sp>
      <p:sp>
        <p:nvSpPr>
          <p:cNvPr id="25" name="Rectangle 24"/>
          <p:cNvSpPr/>
          <p:nvPr/>
        </p:nvSpPr>
        <p:spPr>
          <a:xfrm>
            <a:off x="7723241" y="5284210"/>
            <a:ext cx="1257075" cy="313932"/>
          </a:xfrm>
          <a:prstGeom prst="rect">
            <a:avLst/>
          </a:prstGeom>
          <a:ln w="28575">
            <a:solidFill>
              <a:srgbClr val="107BD4"/>
            </a:solidFill>
          </a:ln>
        </p:spPr>
        <p:txBody>
          <a:bodyPr wrap="none">
            <a:spAutoFit/>
          </a:bodyPr>
          <a:lstStyle/>
          <a:p>
            <a:pPr>
              <a:lnSpc>
                <a:spcPct val="90000"/>
              </a:lnSpc>
              <a:spcAft>
                <a:spcPts val="600"/>
              </a:spcAft>
            </a:pPr>
            <a:r>
              <a:rPr lang="en-US" sz="1600" dirty="0"/>
              <a:t>Build a Pilot</a:t>
            </a:r>
          </a:p>
        </p:txBody>
      </p:sp>
      <p:cxnSp>
        <p:nvCxnSpPr>
          <p:cNvPr id="33" name="Elbow Connector 32"/>
          <p:cNvCxnSpPr>
            <a:stCxn id="85" idx="3"/>
            <a:endCxn id="9" idx="1"/>
          </p:cNvCxnSpPr>
          <p:nvPr/>
        </p:nvCxnSpPr>
        <p:spPr>
          <a:xfrm flipV="1">
            <a:off x="5822205" y="4409254"/>
            <a:ext cx="1246647" cy="2540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784838" y="4600834"/>
            <a:ext cx="467785" cy="286232"/>
          </a:xfrm>
          <a:prstGeom prst="rect">
            <a:avLst/>
          </a:prstGeom>
        </p:spPr>
        <p:txBody>
          <a:bodyPr wrap="square">
            <a:spAutoFit/>
          </a:bodyPr>
          <a:lstStyle/>
          <a:p>
            <a:pPr>
              <a:lnSpc>
                <a:spcPct val="90000"/>
              </a:lnSpc>
              <a:spcAft>
                <a:spcPts val="600"/>
              </a:spcAft>
            </a:pPr>
            <a:r>
              <a:rPr lang="en-US" sz="1400" dirty="0"/>
              <a:t>yes</a:t>
            </a:r>
          </a:p>
        </p:txBody>
      </p:sp>
      <p:cxnSp>
        <p:nvCxnSpPr>
          <p:cNvPr id="36" name="Elbow Connector 35"/>
          <p:cNvCxnSpPr>
            <a:stCxn id="9" idx="3"/>
            <a:endCxn id="22" idx="0"/>
          </p:cNvCxnSpPr>
          <p:nvPr/>
        </p:nvCxnSpPr>
        <p:spPr>
          <a:xfrm>
            <a:off x="9030671" y="4409254"/>
            <a:ext cx="1081068" cy="8749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69870" y="1258765"/>
            <a:ext cx="10249185" cy="646331"/>
          </a:xfrm>
          <a:prstGeom prst="rect">
            <a:avLst/>
          </a:prstGeom>
        </p:spPr>
        <p:txBody>
          <a:bodyPr wrap="square">
            <a:spAutoFit/>
          </a:bodyPr>
          <a:lstStyle/>
          <a:p>
            <a:pPr>
              <a:lnSpc>
                <a:spcPct val="90000"/>
              </a:lnSpc>
              <a:spcAft>
                <a:spcPts val="600"/>
              </a:spcAft>
            </a:pPr>
            <a:r>
              <a:rPr lang="en-US" sz="2000" dirty="0"/>
              <a:t>When choosing between implementing a PoC or a pilot for a given scope, consider the following questions to help you make your decision:</a:t>
            </a:r>
          </a:p>
        </p:txBody>
      </p:sp>
      <p:sp>
        <p:nvSpPr>
          <p:cNvPr id="42" name="Left Brace 41"/>
          <p:cNvSpPr/>
          <p:nvPr/>
        </p:nvSpPr>
        <p:spPr>
          <a:xfrm>
            <a:off x="1159458" y="2513936"/>
            <a:ext cx="423471" cy="2230475"/>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43" name="Rectangle 42"/>
          <p:cNvSpPr/>
          <p:nvPr/>
        </p:nvSpPr>
        <p:spPr>
          <a:xfrm>
            <a:off x="3634239" y="5565998"/>
            <a:ext cx="2536272" cy="535531"/>
          </a:xfrm>
          <a:prstGeom prst="rect">
            <a:avLst/>
          </a:prstGeom>
          <a:ln w="28575">
            <a:solidFill>
              <a:srgbClr val="107BD4"/>
            </a:solidFill>
          </a:ln>
        </p:spPr>
        <p:txBody>
          <a:bodyPr wrap="none">
            <a:spAutoFit/>
          </a:bodyPr>
          <a:lstStyle/>
          <a:p>
            <a:pPr>
              <a:lnSpc>
                <a:spcPct val="90000"/>
              </a:lnSpc>
              <a:spcAft>
                <a:spcPts val="600"/>
              </a:spcAft>
            </a:pPr>
            <a:r>
              <a:rPr lang="en-US" sz="1600" dirty="0"/>
              <a:t>Build neither PoC or Pilot,</a:t>
            </a:r>
            <a:br>
              <a:rPr lang="en-US" sz="1600" dirty="0"/>
            </a:br>
            <a:r>
              <a:rPr lang="en-US" sz="1600" dirty="0"/>
              <a:t>deliver as part of solution</a:t>
            </a:r>
          </a:p>
        </p:txBody>
      </p:sp>
      <p:sp>
        <p:nvSpPr>
          <p:cNvPr id="44" name="Rectangle 43"/>
          <p:cNvSpPr/>
          <p:nvPr/>
        </p:nvSpPr>
        <p:spPr>
          <a:xfrm>
            <a:off x="5237725" y="3058167"/>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cxnSp>
        <p:nvCxnSpPr>
          <p:cNvPr id="45" name="Elbow Connector 44"/>
          <p:cNvCxnSpPr>
            <a:stCxn id="76" idx="2"/>
            <a:endCxn id="43" idx="0"/>
          </p:cNvCxnSpPr>
          <p:nvPr/>
        </p:nvCxnSpPr>
        <p:spPr>
          <a:xfrm rot="5400000">
            <a:off x="3961686" y="3948431"/>
            <a:ext cx="2558257" cy="676877"/>
          </a:xfrm>
          <a:prstGeom prst="bentConnector3">
            <a:avLst>
              <a:gd name="adj1" fmla="val 5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Diamond 75"/>
          <p:cNvSpPr/>
          <p:nvPr/>
        </p:nvSpPr>
        <p:spPr bwMode="auto">
          <a:xfrm>
            <a:off x="5332349" y="2513936"/>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Diamond 78"/>
          <p:cNvSpPr/>
          <p:nvPr/>
        </p:nvSpPr>
        <p:spPr bwMode="auto">
          <a:xfrm>
            <a:off x="5332348" y="3504483"/>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Elbow Connector 90"/>
          <p:cNvCxnSpPr>
            <a:stCxn id="79" idx="2"/>
            <a:endCxn id="43" idx="0"/>
          </p:cNvCxnSpPr>
          <p:nvPr/>
        </p:nvCxnSpPr>
        <p:spPr>
          <a:xfrm rot="5400000">
            <a:off x="4456958" y="4443705"/>
            <a:ext cx="1567710" cy="676876"/>
          </a:xfrm>
          <a:prstGeom prst="bentConnector3">
            <a:avLst>
              <a:gd name="adj1" fmla="val 5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cxnSpLocks/>
            <a:stCxn id="85" idx="2"/>
            <a:endCxn id="43" idx="0"/>
          </p:cNvCxnSpPr>
          <p:nvPr/>
        </p:nvCxnSpPr>
        <p:spPr>
          <a:xfrm rot="5400000">
            <a:off x="4910968" y="4901662"/>
            <a:ext cx="655743" cy="67292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229255" y="3921137"/>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sp>
        <p:nvSpPr>
          <p:cNvPr id="111" name="Rectangle 110"/>
          <p:cNvSpPr/>
          <p:nvPr/>
        </p:nvSpPr>
        <p:spPr>
          <a:xfrm>
            <a:off x="5201482" y="4951894"/>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cxnSp>
        <p:nvCxnSpPr>
          <p:cNvPr id="115" name="Elbow Connector 114"/>
          <p:cNvCxnSpPr>
            <a:stCxn id="7" idx="3"/>
            <a:endCxn id="76" idx="1"/>
          </p:cNvCxnSpPr>
          <p:nvPr/>
        </p:nvCxnSpPr>
        <p:spPr>
          <a:xfrm>
            <a:off x="4143248" y="2637340"/>
            <a:ext cx="1189101" cy="123499"/>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12" idx="3"/>
            <a:endCxn id="79" idx="1"/>
          </p:cNvCxnSpPr>
          <p:nvPr/>
        </p:nvCxnSpPr>
        <p:spPr>
          <a:xfrm>
            <a:off x="4840213" y="3641561"/>
            <a:ext cx="492135" cy="109825"/>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cxnSpLocks/>
            <a:endCxn id="85" idx="1"/>
          </p:cNvCxnSpPr>
          <p:nvPr/>
        </p:nvCxnSpPr>
        <p:spPr>
          <a:xfrm>
            <a:off x="4922121" y="4578969"/>
            <a:ext cx="406279" cy="84384"/>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5" name="Diamond 84"/>
          <p:cNvSpPr/>
          <p:nvPr/>
        </p:nvSpPr>
        <p:spPr bwMode="auto">
          <a:xfrm>
            <a:off x="5328400" y="4416450"/>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153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0ECFF0C9-E3D4-4ADA-8A80-1E5189FD3D01}"/>
              </a:ext>
            </a:extLst>
          </p:cNvPr>
          <p:cNvSpPr>
            <a:spLocks noGrp="1"/>
          </p:cNvSpPr>
          <p:nvPr>
            <p:ph type="title"/>
          </p:nvPr>
        </p:nvSpPr>
        <p:spPr/>
        <p:txBody>
          <a:bodyPr/>
          <a:lstStyle/>
          <a:p>
            <a:r>
              <a:rPr lang="en-US" dirty="0"/>
              <a:t>Requirements for success</a:t>
            </a:r>
          </a:p>
        </p:txBody>
      </p:sp>
      <p:sp>
        <p:nvSpPr>
          <p:cNvPr id="5" name="TextBox 4">
            <a:extLst>
              <a:ext uri="{FF2B5EF4-FFF2-40B4-BE49-F238E27FC236}">
                <a16:creationId xmlns:a16="http://schemas.microsoft.com/office/drawing/2014/main" id="{867A850B-3B64-49BE-B72C-F588291C8123}"/>
              </a:ext>
            </a:extLst>
          </p:cNvPr>
          <p:cNvSpPr txBox="1"/>
          <p:nvPr/>
        </p:nvSpPr>
        <p:spPr>
          <a:xfrm>
            <a:off x="622889" y="3653393"/>
            <a:ext cx="3105615" cy="2083647"/>
          </a:xfrm>
          <a:prstGeom prst="rect">
            <a:avLst/>
          </a:prstGeom>
          <a:noFill/>
        </p:spPr>
        <p:txBody>
          <a:bodyPr wrap="square" lIns="182880" tIns="146304" rIns="182880" bIns="146304" rtlCol="0">
            <a:spAutoFit/>
          </a:bodyPr>
          <a:lstStyle/>
          <a:p>
            <a:pPr algn="ctr">
              <a:lnSpc>
                <a:spcPct val="90000"/>
              </a:lnSpc>
              <a:spcAft>
                <a:spcPts val="1200"/>
              </a:spcAft>
            </a:pPr>
            <a:r>
              <a:rPr lang="en-US" sz="2800" dirty="0">
                <a:solidFill>
                  <a:schemeClr val="tx1">
                    <a:lumMod val="50000"/>
                  </a:schemeClr>
                </a:solidFill>
                <a:latin typeface="+mj-lt"/>
              </a:rPr>
              <a:t>1. Preparation</a:t>
            </a:r>
          </a:p>
          <a:p>
            <a:pPr>
              <a:lnSpc>
                <a:spcPct val="90000"/>
              </a:lnSpc>
              <a:spcAft>
                <a:spcPts val="1200"/>
              </a:spcAft>
            </a:pPr>
            <a:r>
              <a:rPr lang="en-US" dirty="0">
                <a:gradFill>
                  <a:gsLst>
                    <a:gs pos="2917">
                      <a:schemeClr val="tx1"/>
                    </a:gs>
                    <a:gs pos="30000">
                      <a:schemeClr val="tx1"/>
                    </a:gs>
                  </a:gsLst>
                  <a:lin ang="5400000" scaled="0"/>
                </a:gradFill>
              </a:rPr>
              <a:t>You will need significant time for planning prior to the engagement and for collaboration during the engagement.</a:t>
            </a:r>
          </a:p>
        </p:txBody>
      </p:sp>
      <p:sp>
        <p:nvSpPr>
          <p:cNvPr id="7" name="TextBox 6">
            <a:extLst>
              <a:ext uri="{FF2B5EF4-FFF2-40B4-BE49-F238E27FC236}">
                <a16:creationId xmlns:a16="http://schemas.microsoft.com/office/drawing/2014/main" id="{00BE9954-420C-45C9-9C4E-6D9F76146ECF}"/>
              </a:ext>
            </a:extLst>
          </p:cNvPr>
          <p:cNvSpPr txBox="1"/>
          <p:nvPr/>
        </p:nvSpPr>
        <p:spPr>
          <a:xfrm>
            <a:off x="4296399" y="3653393"/>
            <a:ext cx="3397943" cy="2332946"/>
          </a:xfrm>
          <a:prstGeom prst="rect">
            <a:avLst/>
          </a:prstGeom>
          <a:noFill/>
        </p:spPr>
        <p:txBody>
          <a:bodyPr wrap="square" lIns="182880" tIns="146304" rIns="182880" bIns="146304" rtlCol="0">
            <a:spAutoFit/>
          </a:bodyPr>
          <a:lstStyle/>
          <a:p>
            <a:pPr algn="ctr">
              <a:lnSpc>
                <a:spcPct val="90000"/>
              </a:lnSpc>
              <a:spcAft>
                <a:spcPts val="1200"/>
              </a:spcAft>
            </a:pPr>
            <a:r>
              <a:rPr lang="en-US" sz="2800" dirty="0">
                <a:solidFill>
                  <a:schemeClr val="tx1">
                    <a:lumMod val="50000"/>
                  </a:schemeClr>
                </a:solidFill>
                <a:latin typeface="+mj-lt"/>
              </a:rPr>
              <a:t>2. Delivery</a:t>
            </a:r>
          </a:p>
          <a:p>
            <a:pPr>
              <a:lnSpc>
                <a:spcPct val="90000"/>
              </a:lnSpc>
              <a:spcAft>
                <a:spcPts val="600"/>
              </a:spcAft>
            </a:pPr>
            <a:r>
              <a:rPr lang="en-US" dirty="0">
                <a:gradFill>
                  <a:gsLst>
                    <a:gs pos="2917">
                      <a:schemeClr val="tx1"/>
                    </a:gs>
                    <a:gs pos="30000">
                      <a:schemeClr val="tx1"/>
                    </a:gs>
                  </a:gsLst>
                  <a:lin ang="5400000" scaled="0"/>
                </a:gradFill>
              </a:rPr>
              <a:t>You will identify the opportunity and current state, whiteboard and develop possible solutions for the future state, and propose an implementation plan.</a:t>
            </a:r>
          </a:p>
        </p:txBody>
      </p:sp>
      <p:sp>
        <p:nvSpPr>
          <p:cNvPr id="9" name="TextBox 8">
            <a:extLst>
              <a:ext uri="{FF2B5EF4-FFF2-40B4-BE49-F238E27FC236}">
                <a16:creationId xmlns:a16="http://schemas.microsoft.com/office/drawing/2014/main" id="{6E354E66-F908-4DB8-A35E-ECC4B93616B8}"/>
              </a:ext>
            </a:extLst>
          </p:cNvPr>
          <p:cNvSpPr txBox="1"/>
          <p:nvPr/>
        </p:nvSpPr>
        <p:spPr>
          <a:xfrm>
            <a:off x="8463496" y="3704000"/>
            <a:ext cx="3105615" cy="1585049"/>
          </a:xfrm>
          <a:prstGeom prst="rect">
            <a:avLst/>
          </a:prstGeom>
          <a:noFill/>
        </p:spPr>
        <p:txBody>
          <a:bodyPr wrap="square" lIns="182880" tIns="146304" rIns="182880" bIns="146304" rtlCol="0">
            <a:spAutoFit/>
          </a:bodyPr>
          <a:lstStyle/>
          <a:p>
            <a:pPr algn="ctr">
              <a:lnSpc>
                <a:spcPct val="90000"/>
              </a:lnSpc>
              <a:spcAft>
                <a:spcPts val="1200"/>
              </a:spcAft>
            </a:pPr>
            <a:r>
              <a:rPr lang="en-US" sz="2800" dirty="0">
                <a:solidFill>
                  <a:schemeClr val="tx1">
                    <a:lumMod val="50000"/>
                  </a:schemeClr>
                </a:solidFill>
                <a:latin typeface="+mj-lt"/>
              </a:rPr>
              <a:t>3. Follow-up</a:t>
            </a:r>
          </a:p>
          <a:p>
            <a:pPr>
              <a:lnSpc>
                <a:spcPct val="90000"/>
              </a:lnSpc>
              <a:spcAft>
                <a:spcPts val="600"/>
              </a:spcAft>
            </a:pPr>
            <a:r>
              <a:rPr lang="en-US" dirty="0">
                <a:gradFill>
                  <a:gsLst>
                    <a:gs pos="2917">
                      <a:schemeClr val="tx1"/>
                    </a:gs>
                    <a:gs pos="30000">
                      <a:schemeClr val="tx1"/>
                    </a:gs>
                  </a:gsLst>
                  <a:lin ang="5400000" scaled="0"/>
                </a:gradFill>
              </a:rPr>
              <a:t>An ADS is one effective way to land on a shared vision and scope. </a:t>
            </a:r>
          </a:p>
        </p:txBody>
      </p:sp>
      <p:sp>
        <p:nvSpPr>
          <p:cNvPr id="14" name="Trackers_EADF" title="Icon of a clipboard with a checklist on it">
            <a:extLst>
              <a:ext uri="{FF2B5EF4-FFF2-40B4-BE49-F238E27FC236}">
                <a16:creationId xmlns:a16="http://schemas.microsoft.com/office/drawing/2014/main" id="{E6BAD5E2-DEBE-453E-89DC-342524C25C53}"/>
              </a:ext>
            </a:extLst>
          </p:cNvPr>
          <p:cNvSpPr>
            <a:spLocks noChangeAspect="1" noEditPoints="1"/>
          </p:cNvSpPr>
          <p:nvPr/>
        </p:nvSpPr>
        <p:spPr bwMode="auto">
          <a:xfrm>
            <a:off x="1805600" y="2415573"/>
            <a:ext cx="554821" cy="756523"/>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RMArticles_EFF5" title="Icon of two documents stacked together with writing on them">
            <a:extLst>
              <a:ext uri="{FF2B5EF4-FFF2-40B4-BE49-F238E27FC236}">
                <a16:creationId xmlns:a16="http://schemas.microsoft.com/office/drawing/2014/main" id="{284BC5C7-3350-408B-99C6-7CF923C1AACA}"/>
              </a:ext>
            </a:extLst>
          </p:cNvPr>
          <p:cNvSpPr>
            <a:spLocks noChangeAspect="1" noEditPoints="1"/>
          </p:cNvSpPr>
          <p:nvPr/>
        </p:nvSpPr>
        <p:spPr bwMode="auto">
          <a:xfrm>
            <a:off x="9506267" y="2415573"/>
            <a:ext cx="655372" cy="756523"/>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send" title="Icon of a paper airplane">
            <a:extLst>
              <a:ext uri="{FF2B5EF4-FFF2-40B4-BE49-F238E27FC236}">
                <a16:creationId xmlns:a16="http://schemas.microsoft.com/office/drawing/2014/main" id="{AC3947A3-54C0-4049-B1A9-4B608F890D67}"/>
              </a:ext>
            </a:extLst>
          </p:cNvPr>
          <p:cNvSpPr>
            <a:spLocks noChangeAspect="1" noEditPoints="1"/>
          </p:cNvSpPr>
          <p:nvPr/>
        </p:nvSpPr>
        <p:spPr bwMode="auto">
          <a:xfrm>
            <a:off x="5448546" y="2508889"/>
            <a:ext cx="851088" cy="569891"/>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3588436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18E650FE5CEB04591B07F3CBB931F0F" ma:contentTypeVersion="7" ma:contentTypeDescription="Create a new document." ma:contentTypeScope="" ma:versionID="85022064ba5bed17569dc96faf4a677a">
  <xsd:schema xmlns:xsd="http://www.w3.org/2001/XMLSchema" xmlns:xs="http://www.w3.org/2001/XMLSchema" xmlns:p="http://schemas.microsoft.com/office/2006/metadata/properties" xmlns:ns2="6431c2f2-b21e-494d-ae99-8a58deb350dc" xmlns:ns3="855a15ad-e539-40d1-9f72-905858bec509" targetNamespace="http://schemas.microsoft.com/office/2006/metadata/properties" ma:root="true" ma:fieldsID="f5d8b98cd0a0b4ad94dbeb40903eb4ef" ns2:_="" ns3:_="">
    <xsd:import namespace="6431c2f2-b21e-494d-ae99-8a58deb350dc"/>
    <xsd:import namespace="855a15ad-e539-40d1-9f72-905858bec50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31c2f2-b21e-494d-ae99-8a58deb350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5a15ad-e539-40d1-9f72-905858bec50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F7D529-36AB-45DA-B239-2F912F2D1610}">
  <ds:schemaRefs>
    <ds:schemaRef ds:uri="http://www.w3.org/XML/1998/namespace"/>
    <ds:schemaRef ds:uri="http://purl.org/dc/terms/"/>
    <ds:schemaRef ds:uri="http://purl.org/dc/elements/1.1/"/>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855a15ad-e539-40d1-9f72-905858bec509"/>
    <ds:schemaRef ds:uri="6431c2f2-b21e-494d-ae99-8a58deb350dc"/>
    <ds:schemaRef ds:uri="http://schemas.microsoft.com/office/2006/metadata/properties"/>
  </ds:schemaRefs>
</ds:datastoreItem>
</file>

<file path=customXml/itemProps2.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3.xml><?xml version="1.0" encoding="utf-8"?>
<ds:datastoreItem xmlns:ds="http://schemas.openxmlformats.org/officeDocument/2006/customXml" ds:itemID="{47FA1224-69AE-41DA-9485-3A82B0DD08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31c2f2-b21e-494d-ae99-8a58deb350dc"/>
    <ds:schemaRef ds:uri="855a15ad-e539-40d1-9f72-905858bec5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1312</TotalTime>
  <Words>1830</Words>
  <Application>Microsoft Office PowerPoint</Application>
  <PresentationFormat>Widescreen</PresentationFormat>
  <Paragraphs>293</Paragraphs>
  <Slides>27</Slides>
  <Notes>22</Notes>
  <HiddenSlides>3</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27</vt:i4>
      </vt:variant>
    </vt:vector>
  </HeadingPairs>
  <TitlesOfParts>
    <vt:vector size="40" baseType="lpstr">
      <vt:lpstr>Arial</vt:lpstr>
      <vt:lpstr>Calibri</vt:lpstr>
      <vt:lpstr>Consolas</vt:lpstr>
      <vt:lpstr>Courier New</vt:lpstr>
      <vt:lpstr>Poppins Light</vt:lpstr>
      <vt:lpstr>Segoe UI</vt:lpstr>
      <vt:lpstr>Segoe UI Light</vt:lpstr>
      <vt:lpstr>Segoe UI Semibold</vt:lpstr>
      <vt:lpstr>Segoe UI Semilight</vt:lpstr>
      <vt:lpstr>Wingdings</vt:lpstr>
      <vt:lpstr>2_Server and Cloud 2013</vt:lpstr>
      <vt:lpstr>C+E Readiness Template</vt:lpstr>
      <vt:lpstr>Office Theme</vt:lpstr>
      <vt:lpstr>PowerPoint Presentation</vt:lpstr>
      <vt:lpstr>Abstract and learning objectives</vt:lpstr>
      <vt:lpstr>PowerPoint Presentation</vt:lpstr>
      <vt:lpstr>What is an ADS? </vt:lpstr>
      <vt:lpstr>Sample agenda</vt:lpstr>
      <vt:lpstr>Your ADS experiences</vt:lpstr>
      <vt:lpstr>The goal of an ADS is to help the customer get a working solution deployed. This may be via a pilot that will release into production or one or more proofs of technology that de-risk critical aspects. </vt:lpstr>
      <vt:lpstr>Decision Tree – PoC or Pilot?</vt:lpstr>
      <vt:lpstr>Requirements for success</vt:lpstr>
      <vt:lpstr>What are your proven practices in preparing for an ADS?</vt:lpstr>
      <vt:lpstr>What are your proven practices for delivering an ADS?</vt:lpstr>
      <vt:lpstr>Proven practice whiteboard layout</vt:lpstr>
      <vt:lpstr>Whiteboarding Tips</vt:lpstr>
      <vt:lpstr>Use standard icons for Azure services</vt:lpstr>
      <vt:lpstr>What makes a good whiteboard design?</vt:lpstr>
      <vt:lpstr>Follow-up documentation</vt:lpstr>
      <vt:lpstr>What are your  proven practices when following up after an ADS?</vt:lpstr>
      <vt:lpstr>Pre-event self-appraisals</vt:lpstr>
      <vt:lpstr>PowerPoint Presentation</vt:lpstr>
      <vt:lpstr>PowerPoint Presentation</vt:lpstr>
      <vt:lpstr>Complete the pre-ADS checklist</vt:lpstr>
      <vt:lpstr>Discovery Checklist</vt:lpstr>
      <vt:lpstr>Envisioning Checklist</vt:lpstr>
      <vt:lpstr>Planning Checklist</vt:lpstr>
      <vt:lpstr>After the ADS Checklist</vt:lpstr>
      <vt:lpstr>Follow-up documentation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Joel Hulen</cp:lastModifiedBy>
  <cp:revision>166</cp:revision>
  <dcterms:created xsi:type="dcterms:W3CDTF">2016-01-21T23:17:09Z</dcterms:created>
  <dcterms:modified xsi:type="dcterms:W3CDTF">2018-11-27T21:42:03Z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0x010100018E650FE5CEB04591B07F3CBB931F0F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